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7"/>
  </p:notesMasterIdLst>
  <p:handoutMasterIdLst>
    <p:handoutMasterId r:id="rId28"/>
  </p:handoutMasterIdLst>
  <p:sldIdLst>
    <p:sldId id="278" r:id="rId4"/>
    <p:sldId id="279" r:id="rId5"/>
    <p:sldId id="264" r:id="rId6"/>
    <p:sldId id="261" r:id="rId7"/>
    <p:sldId id="265" r:id="rId8"/>
    <p:sldId id="293" r:id="rId9"/>
    <p:sldId id="292" r:id="rId10"/>
    <p:sldId id="294" r:id="rId11"/>
    <p:sldId id="289" r:id="rId12"/>
    <p:sldId id="266" r:id="rId13"/>
    <p:sldId id="290" r:id="rId14"/>
    <p:sldId id="283" r:id="rId15"/>
    <p:sldId id="267" r:id="rId16"/>
    <p:sldId id="268" r:id="rId17"/>
    <p:sldId id="258" r:id="rId18"/>
    <p:sldId id="269" r:id="rId19"/>
    <p:sldId id="286" r:id="rId20"/>
    <p:sldId id="270" r:id="rId21"/>
    <p:sldId id="291" r:id="rId22"/>
    <p:sldId id="271" r:id="rId23"/>
    <p:sldId id="272" r:id="rId24"/>
    <p:sldId id="295" r:id="rId25"/>
    <p:sldId id="29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932" autoAdjust="0"/>
    <p:restoredTop sz="93808" autoAdjust="0"/>
  </p:normalViewPr>
  <p:slideViewPr>
    <p:cSldViewPr>
      <p:cViewPr>
        <p:scale>
          <a:sx n="90" d="100"/>
          <a:sy n="90" d="100"/>
        </p:scale>
        <p:origin x="-117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E8910-2DB0-4017-BD2A-BDB531879086}" type="datetimeFigureOut">
              <a:rPr lang="en-US" smtClean="0"/>
              <a:t>3/1/2021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A52BD78-0A26-4BC9-A379-450A6F2A6022}" type="slidenum">
              <a:rPr lang="en-US" smtClean="0"/>
              <a:t>‹#›</a:t>
            </a:fld>
            <a:endParaRPr lang="en-US"/>
          </a:p>
        </p:txBody>
      </p:sp>
    </p:spTree>
    <p:extLst>
      <p:ext uri="{BB962C8B-B14F-4D97-AF65-F5344CB8AC3E}">
        <p14:creationId xmlns:p14="http://schemas.microsoft.com/office/powerpoint/2010/main" val="322933339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412545-41F3-4BEA-90BD-59CB8065D066}" type="datetimeFigureOut">
              <a:rPr lang="en-US" smtClean="0"/>
              <a:t>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0CE96-08BC-4035-89C3-686BBD6DFB56}" type="slidenum">
              <a:rPr lang="en-US" smtClean="0"/>
              <a:t>‹#›</a:t>
            </a:fld>
            <a:endParaRPr lang="en-US"/>
          </a:p>
        </p:txBody>
      </p:sp>
    </p:spTree>
    <p:extLst>
      <p:ext uri="{BB962C8B-B14F-4D97-AF65-F5344CB8AC3E}">
        <p14:creationId xmlns:p14="http://schemas.microsoft.com/office/powerpoint/2010/main" val="36174088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BFCEB127-33FD-4D41-A425-268E99B866FF}" type="datetime1">
              <a:rPr lang="en-US" smtClean="0"/>
              <a:t>3/1/2021</a:t>
            </a:fld>
            <a:endParaRPr lang="en-US"/>
          </a:p>
        </p:txBody>
      </p:sp>
      <p:sp>
        <p:nvSpPr>
          <p:cNvPr id="5" name="Slide Number Placeholder 4"/>
          <p:cNvSpPr>
            <a:spLocks noGrp="1"/>
          </p:cNvSpPr>
          <p:nvPr>
            <p:ph type="sldNum" sz="quarter" idx="11"/>
          </p:nvPr>
        </p:nvSpPr>
        <p:spPr/>
        <p:txBody>
          <a:bodyPr/>
          <a:lstStyle/>
          <a:p>
            <a:fld id="{42C0CE96-08BC-4035-89C3-686BBD6DFB56}" type="slidenum">
              <a:rPr lang="en-US" smtClean="0"/>
              <a:t>3</a:t>
            </a:fld>
            <a:endParaRPr lang="en-US"/>
          </a:p>
        </p:txBody>
      </p:sp>
    </p:spTree>
    <p:extLst>
      <p:ext uri="{BB962C8B-B14F-4D97-AF65-F5344CB8AC3E}">
        <p14:creationId xmlns:p14="http://schemas.microsoft.com/office/powerpoint/2010/main" val="1259197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C0CE96-08BC-4035-89C3-686BBD6DFB56}" type="slidenum">
              <a:rPr lang="en-US" smtClean="0"/>
              <a:t>13</a:t>
            </a:fld>
            <a:endParaRPr lang="en-US"/>
          </a:p>
        </p:txBody>
      </p:sp>
      <p:sp>
        <p:nvSpPr>
          <p:cNvPr id="5" name="Date Placeholder 4"/>
          <p:cNvSpPr>
            <a:spLocks noGrp="1"/>
          </p:cNvSpPr>
          <p:nvPr>
            <p:ph type="dt" idx="11"/>
          </p:nvPr>
        </p:nvSpPr>
        <p:spPr/>
        <p:txBody>
          <a:bodyPr/>
          <a:lstStyle/>
          <a:p>
            <a:fld id="{2DD73088-DC86-42AE-8A73-DAF5E2442C2B}" type="datetime1">
              <a:rPr lang="en-US" smtClean="0"/>
              <a:t>3/1/2021</a:t>
            </a:fld>
            <a:endParaRPr lang="en-US"/>
          </a:p>
        </p:txBody>
      </p:sp>
    </p:spTree>
    <p:extLst>
      <p:ext uri="{BB962C8B-B14F-4D97-AF65-F5344CB8AC3E}">
        <p14:creationId xmlns:p14="http://schemas.microsoft.com/office/powerpoint/2010/main" val="3623956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17C7D0-4F80-4F8C-B32F-950C2F75D8D7}" type="datetime1">
              <a:rPr lang="en-US" smtClean="0"/>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415891011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5635E8-7E33-421E-96D8-5A676549776F}" type="datetime1">
              <a:rPr lang="en-US" smtClean="0"/>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14807616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A78916-A2F0-4EF0-8A9C-0D8ADCDFF6FF}" type="datetime1">
              <a:rPr lang="en-US" smtClean="0"/>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6911064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430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552329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127126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989440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924441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171944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9807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258658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8E94A0-A2A5-4963-AD35-669EF60B976A}" type="datetime1">
              <a:rPr lang="en-US" smtClean="0"/>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173429248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0835296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40003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999946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58334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441678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202460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414805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791168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69221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711683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CD2729-CE67-40D3-B53D-95EA3CB9CFE2}" type="datetime1">
              <a:rPr lang="en-US" smtClean="0"/>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40830811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083206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743674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870118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979436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BEDD0F-337C-4F53-8F11-5496CD3A2BD1}" type="datetime1">
              <a:rPr lang="en-US" smtClean="0"/>
              <a:t>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24076929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3DA7C2-3C7A-4EB7-89CF-B47A82B65401}" type="datetime1">
              <a:rPr lang="en-US" smtClean="0"/>
              <a:t>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225397723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334311-8900-4257-91FF-C7360B0C0FC0}" type="datetime1">
              <a:rPr lang="en-US" smtClean="0"/>
              <a:t>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25367396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0DA45-EF84-4805-A49B-EA59611958E5}" type="datetime1">
              <a:rPr lang="en-US" smtClean="0"/>
              <a:t>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43024744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123B1-9556-4A9C-8F8C-8DD45C048EE0}" type="datetime1">
              <a:rPr lang="en-US" smtClean="0"/>
              <a:t>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364024759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4BC080-2D68-450A-B6B5-C327CF2336D3}" type="datetime1">
              <a:rPr lang="en-US" smtClean="0"/>
              <a:t>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5C6E0-1DA3-4D5F-BBB9-FE86C9799D92}" type="slidenum">
              <a:rPr lang="en-US" smtClean="0"/>
              <a:t>‹#›</a:t>
            </a:fld>
            <a:endParaRPr lang="en-US"/>
          </a:p>
        </p:txBody>
      </p:sp>
    </p:spTree>
    <p:extLst>
      <p:ext uri="{BB962C8B-B14F-4D97-AF65-F5344CB8AC3E}">
        <p14:creationId xmlns:p14="http://schemas.microsoft.com/office/powerpoint/2010/main" val="287153277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49FF98-6450-4D84-8DD8-49158539F321}" type="datetime1">
              <a:rPr lang="en-US" smtClean="0"/>
              <a:t>3/1/2021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B5C6E0-1DA3-4D5F-BBB9-FE86C9799D92}" type="slidenum">
              <a:rPr lang="en-US" smtClean="0"/>
              <a:t>‹#›</a:t>
            </a:fld>
            <a:endParaRPr lang="en-US"/>
          </a:p>
        </p:txBody>
      </p:sp>
    </p:spTree>
    <p:extLst>
      <p:ext uri="{BB962C8B-B14F-4D97-AF65-F5344CB8AC3E}">
        <p14:creationId xmlns:p14="http://schemas.microsoft.com/office/powerpoint/2010/main" val="3226247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99139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B2C5D1-BED0-4F76-89D3-C3AD924DDD8A}" type="datetimeFigureOut">
              <a:rPr lang="en-US" smtClean="0">
                <a:solidFill>
                  <a:prstClr val="black">
                    <a:tint val="75000"/>
                  </a:prstClr>
                </a:solidFill>
              </a:rPr>
              <a:pPr/>
              <a:t>3/1/2021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B5C6E0-1DA3-4D5F-BBB9-FE86C9799D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80753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2381250"/>
          </a:xfrm>
        </p:spPr>
        <p:txBody>
          <a:bodyPr>
            <a:normAutofit/>
          </a:bodyPr>
          <a:lstStyle/>
          <a:p>
            <a:endParaRPr lang="en-US" dirty="0"/>
          </a:p>
        </p:txBody>
      </p:sp>
      <p:sp>
        <p:nvSpPr>
          <p:cNvPr id="3" name="Subtitle 2"/>
          <p:cNvSpPr>
            <a:spLocks noGrp="1"/>
          </p:cNvSpPr>
          <p:nvPr>
            <p:ph type="subTitle" idx="1"/>
          </p:nvPr>
        </p:nvSpPr>
        <p:spPr>
          <a:xfrm>
            <a:off x="457200" y="2590800"/>
            <a:ext cx="8305800" cy="3352800"/>
          </a:xfrm>
          <a:ln>
            <a:noFill/>
            <a:prstDash val="lgDash"/>
          </a:ln>
        </p:spPr>
        <p:txBody>
          <a:bodyPr>
            <a:normAutofit/>
          </a:bodyPr>
          <a:lstStyle/>
          <a:p>
            <a:pPr>
              <a:spcBef>
                <a:spcPts val="0"/>
              </a:spcBef>
            </a:pPr>
            <a:r>
              <a:rPr lang="ru-RU" sz="4000" dirty="0" smtClean="0"/>
              <a:t>Тема лекции:</a:t>
            </a:r>
          </a:p>
          <a:p>
            <a:pPr>
              <a:spcBef>
                <a:spcPts val="0"/>
              </a:spcBef>
            </a:pPr>
            <a:r>
              <a:rPr lang="ru-RU" sz="4000" dirty="0" smtClean="0"/>
              <a:t>«Технические барьеры в торговле</a:t>
            </a:r>
            <a:br>
              <a:rPr lang="ru-RU" sz="4000" dirty="0" smtClean="0"/>
            </a:br>
            <a:r>
              <a:rPr lang="ru-RU" sz="4000" dirty="0" smtClean="0"/>
              <a:t>в праве ВТО»</a:t>
            </a:r>
            <a:endParaRPr lang="en-US" sz="4000" kern="0" dirty="0" smtClean="0">
              <a:solidFill>
                <a:srgbClr val="3C230A"/>
              </a:solidFill>
              <a:latin typeface="Times New Roman"/>
              <a:ea typeface="+mj-ea"/>
              <a:cs typeface="+mj-cs"/>
            </a:endParaRPr>
          </a:p>
        </p:txBody>
      </p:sp>
      <p:sp>
        <p:nvSpPr>
          <p:cNvPr id="10" name="Rectangle 9"/>
          <p:cNvSpPr/>
          <p:nvPr/>
        </p:nvSpPr>
        <p:spPr>
          <a:xfrm>
            <a:off x="932078" y="6858000"/>
            <a:ext cx="7614066" cy="1752600"/>
          </a:xfrm>
          <a:prstGeom prst="rect">
            <a:avLst/>
          </a:prstGeom>
          <a:noFill/>
          <a:ln w="9525" cap="flat" cmpd="sng" algn="ctr">
            <a:solidFill>
              <a:srgbClr val="663300">
                <a:alpha val="29804"/>
              </a:srgbClr>
            </a:solidFill>
            <a:prstDash val="lg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prstClr val="white"/>
              </a:solidFill>
              <a:effectLst/>
              <a:uLnTx/>
              <a:uFillTx/>
            </a:endParaRPr>
          </a:p>
        </p:txBody>
      </p:sp>
    </p:spTree>
    <p:extLst>
      <p:ext uri="{BB962C8B-B14F-4D97-AF65-F5344CB8AC3E}">
        <p14:creationId xmlns:p14="http://schemas.microsoft.com/office/powerpoint/2010/main" val="1783743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withEffect">
                                  <p:stCondLst>
                                    <p:cond delay="0"/>
                                  </p:stCondLst>
                                  <p:childTnLst>
                                    <p:animMotion origin="layout" path="M 0.00868 -0.1143 L 0.00868 -0.75752 L 0.00868 -0.64253 " pathEditMode="relative" rAng="16200000" ptsTypes="AAA">
                                      <p:cBhvr>
                                        <p:cTn id="6" dur="2000" fill="hold"/>
                                        <p:tgtEl>
                                          <p:spTgt spid="10"/>
                                        </p:tgtEl>
                                        <p:attrNameLst>
                                          <p:attrName>ppt_x</p:attrName>
                                          <p:attrName>ppt_y</p:attrName>
                                        </p:attrNameLst>
                                      </p:cBhvr>
                                      <p:rCtr x="0" y="-3216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8220"/>
            <a:ext cx="8382000" cy="5631180"/>
          </a:xfrm>
        </p:spPr>
        <p:txBody>
          <a:bodyPr vert="horz" lIns="91440" tIns="45720" rIns="91440" bIns="45720" rtlCol="0">
            <a:noAutofit/>
          </a:bodyPr>
          <a:lstStyle/>
          <a:p>
            <a:pPr marL="342900" lvl="1" indent="-342900" algn="just" defTabSz="457200">
              <a:lnSpc>
                <a:spcPct val="80000"/>
              </a:lnSpc>
              <a:buFont typeface="Arial"/>
              <a:buChar char="•"/>
            </a:pPr>
            <a:r>
              <a:rPr lang="ru-RU" sz="2000" kern="0" dirty="0" smtClean="0">
                <a:solidFill>
                  <a:srgbClr val="3C230A"/>
                </a:solidFill>
                <a:latin typeface="Times New Roman"/>
              </a:rPr>
              <a:t>ЕС – сардины (2002 г.): применяется ли Соглашение о </a:t>
            </a:r>
            <a:r>
              <a:rPr lang="ru-RU" sz="2000" kern="0" dirty="0" err="1" smtClean="0">
                <a:solidFill>
                  <a:srgbClr val="3C230A"/>
                </a:solidFill>
                <a:latin typeface="Times New Roman"/>
              </a:rPr>
              <a:t>ТБТ</a:t>
            </a:r>
            <a:r>
              <a:rPr lang="ru-RU" sz="2000" kern="0" dirty="0" smtClean="0">
                <a:solidFill>
                  <a:srgbClr val="3C230A"/>
                </a:solidFill>
                <a:latin typeface="Times New Roman"/>
              </a:rPr>
              <a:t> к техническим регламентам, которые уже действовали к 01.01.1995 г. – дате вступления в силу Соглашения о </a:t>
            </a:r>
            <a:r>
              <a:rPr lang="ru-RU" sz="2000" kern="0" dirty="0" err="1" smtClean="0">
                <a:solidFill>
                  <a:srgbClr val="3C230A"/>
                </a:solidFill>
                <a:latin typeface="Times New Roman"/>
              </a:rPr>
              <a:t>ТБТ</a:t>
            </a:r>
            <a:r>
              <a:rPr lang="ru-RU" sz="2000" kern="0" dirty="0" smtClean="0">
                <a:solidFill>
                  <a:srgbClr val="3C230A"/>
                </a:solidFill>
                <a:latin typeface="Times New Roman"/>
              </a:rPr>
              <a:t>?</a:t>
            </a:r>
          </a:p>
          <a:p>
            <a:pPr marL="342900" lvl="1" indent="-342900" algn="just" defTabSz="457200">
              <a:lnSpc>
                <a:spcPct val="80000"/>
              </a:lnSpc>
              <a:buFont typeface="Arial"/>
              <a:buChar char="•"/>
            </a:pPr>
            <a:r>
              <a:rPr lang="ru-RU" sz="2000" kern="0" dirty="0" smtClean="0">
                <a:solidFill>
                  <a:srgbClr val="3C230A"/>
                </a:solidFill>
                <a:latin typeface="Times New Roman"/>
              </a:rPr>
              <a:t>Для ответа на этот вопрос третейская группа обратилась к ст. 28 Венской конвенции о праве международных договоров 1969 г.: «Если </a:t>
            </a:r>
            <a:r>
              <a:rPr lang="ru-RU" sz="2000" kern="0" dirty="0">
                <a:solidFill>
                  <a:srgbClr val="3C230A"/>
                </a:solidFill>
                <a:latin typeface="Times New Roman"/>
              </a:rPr>
              <a:t>иное намерение не явствует из договора или не установлено иным образом, то положения договора не обязательны для участника договора в отношении любого действия или факта, которые имели место до даты вступления договора в силу для указанного участника, или в отношении любой ситуации, которая перестала существовать до этой даты</a:t>
            </a:r>
            <a:r>
              <a:rPr lang="ru-RU" sz="2000" kern="0" dirty="0" smtClean="0">
                <a:solidFill>
                  <a:srgbClr val="3C230A"/>
                </a:solidFill>
                <a:latin typeface="Times New Roman"/>
              </a:rPr>
              <a:t>.»</a:t>
            </a:r>
          </a:p>
          <a:p>
            <a:pPr marL="342900" lvl="1" indent="-342900" algn="just" defTabSz="457200">
              <a:lnSpc>
                <a:spcPct val="80000"/>
              </a:lnSpc>
              <a:buFont typeface="Arial"/>
              <a:buChar char="•"/>
            </a:pPr>
            <a:r>
              <a:rPr lang="ru-RU" sz="2000" kern="0" dirty="0" smtClean="0">
                <a:solidFill>
                  <a:srgbClr val="3C230A"/>
                </a:solidFill>
                <a:latin typeface="Times New Roman"/>
              </a:rPr>
              <a:t>Третейская группа и Апелляционный орган: хотя регламент ЕС, который был предметом спора, был принят до 01.01.1995 г., он всё ещё действовал к 01.01.1995 г., поэтому его нельзя рассматривать как «ситуацию, </a:t>
            </a:r>
            <a:r>
              <a:rPr lang="ru-RU" sz="2000" kern="0" dirty="0">
                <a:solidFill>
                  <a:srgbClr val="3C230A"/>
                </a:solidFill>
                <a:latin typeface="Times New Roman"/>
              </a:rPr>
              <a:t>которая перестала существовать до этой даты</a:t>
            </a:r>
            <a:r>
              <a:rPr lang="ru-RU" sz="2000" kern="0" dirty="0" smtClean="0">
                <a:solidFill>
                  <a:srgbClr val="3C230A"/>
                </a:solidFill>
                <a:latin typeface="Times New Roman"/>
              </a:rPr>
              <a:t>».</a:t>
            </a:r>
          </a:p>
          <a:p>
            <a:pPr marL="342900" lvl="1" indent="-342900" algn="just" defTabSz="457200">
              <a:lnSpc>
                <a:spcPct val="80000"/>
              </a:lnSpc>
              <a:buFont typeface="Arial"/>
              <a:buChar char="•"/>
            </a:pPr>
            <a:r>
              <a:rPr lang="ru-RU" sz="2000" kern="0" dirty="0" smtClean="0">
                <a:solidFill>
                  <a:srgbClr val="3C230A"/>
                </a:solidFill>
                <a:latin typeface="Times New Roman"/>
              </a:rPr>
              <a:t>Поэтому можно заключить, что Соглашение о </a:t>
            </a:r>
            <a:r>
              <a:rPr lang="ru-RU" sz="2000" kern="0" dirty="0" err="1" smtClean="0">
                <a:solidFill>
                  <a:srgbClr val="3C230A"/>
                </a:solidFill>
                <a:latin typeface="Times New Roman"/>
              </a:rPr>
              <a:t>ТБТ</a:t>
            </a:r>
            <a:r>
              <a:rPr lang="ru-RU" sz="2000" kern="0" dirty="0" smtClean="0">
                <a:solidFill>
                  <a:srgbClr val="3C230A"/>
                </a:solidFill>
                <a:latin typeface="Times New Roman"/>
              </a:rPr>
              <a:t> применяется к техническим регламентам, которые, хотя и были приняты до 1995 г., всё ещё продолжают действовать.</a:t>
            </a:r>
            <a:endParaRPr lang="ru-RU" sz="2000" kern="0" dirty="0">
              <a:solidFill>
                <a:srgbClr val="3C230A"/>
              </a:solidFill>
              <a:latin typeface="Times New Roman"/>
            </a:endParaRPr>
          </a:p>
        </p:txBody>
      </p:sp>
      <p:sp>
        <p:nvSpPr>
          <p:cNvPr id="2" name="Title 1"/>
          <p:cNvSpPr>
            <a:spLocks noGrp="1"/>
          </p:cNvSpPr>
          <p:nvPr>
            <p:ph type="title"/>
          </p:nvPr>
        </p:nvSpPr>
        <p:spPr>
          <a:xfrm>
            <a:off x="0" y="0"/>
            <a:ext cx="9144000" cy="972343"/>
          </a:xfrm>
        </p:spPr>
        <p:txBody>
          <a:bodyPr vert="horz" lIns="91440" tIns="45720" rIns="91440" bIns="45720" rtlCol="0" anchor="ctr">
            <a:normAutofit/>
          </a:bodyPr>
          <a:lstStyle/>
          <a:p>
            <a:pPr algn="l"/>
            <a:r>
              <a:rPr lang="ru-RU" sz="3200" b="1" kern="0" dirty="0" smtClean="0">
                <a:solidFill>
                  <a:srgbClr val="00A3DF"/>
                </a:solidFill>
                <a:latin typeface="Times New Roman"/>
              </a:rPr>
              <a:t>Действие </a:t>
            </a:r>
            <a:r>
              <a:rPr lang="ru-RU" sz="3200" b="1" kern="0" dirty="0">
                <a:solidFill>
                  <a:srgbClr val="00A3DF"/>
                </a:solidFill>
                <a:latin typeface="Times New Roman"/>
              </a:rPr>
              <a:t>Соглашения о </a:t>
            </a:r>
            <a:r>
              <a:rPr lang="ru-RU" sz="3200" b="1" kern="0" dirty="0" err="1">
                <a:solidFill>
                  <a:srgbClr val="00A3DF"/>
                </a:solidFill>
                <a:latin typeface="Times New Roman"/>
              </a:rPr>
              <a:t>ТБТ</a:t>
            </a:r>
            <a:r>
              <a:rPr lang="ru-RU" sz="3200" b="1" kern="0" dirty="0">
                <a:solidFill>
                  <a:srgbClr val="00A3DF"/>
                </a:solidFill>
                <a:latin typeface="Times New Roman"/>
              </a:rPr>
              <a:t> во времени</a:t>
            </a:r>
            <a:endParaRPr lang="en-US" sz="3200" b="1" kern="0" dirty="0">
              <a:solidFill>
                <a:srgbClr val="00A3DF"/>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10</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856456"/>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959772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8220"/>
            <a:ext cx="8382000" cy="5631180"/>
          </a:xfrm>
        </p:spPr>
        <p:txBody>
          <a:bodyPr vert="horz" lIns="91440" tIns="45720" rIns="91440" bIns="45720" rtlCol="0">
            <a:noAutofit/>
          </a:bodyPr>
          <a:lstStyle/>
          <a:p>
            <a:pPr marL="342900" lvl="1" indent="-342900" algn="just" defTabSz="457200">
              <a:lnSpc>
                <a:spcPct val="80000"/>
              </a:lnSpc>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Каково соотношение Соглашения </a:t>
            </a:r>
            <a:r>
              <a:rPr lang="ru-RU" sz="1400" dirty="0">
                <a:solidFill>
                  <a:prstClr val="black"/>
                </a:solidFill>
                <a:latin typeface="Times New Roman" panose="02020603050405020304" pitchFamily="18" charset="0"/>
                <a:cs typeface="Times New Roman" panose="02020603050405020304" pitchFamily="18" charset="0"/>
              </a:rPr>
              <a:t>о </a:t>
            </a:r>
            <a:r>
              <a:rPr lang="ru-RU" sz="1400" dirty="0" err="1">
                <a:solidFill>
                  <a:prstClr val="black"/>
                </a:solidFill>
                <a:latin typeface="Times New Roman" panose="02020603050405020304" pitchFamily="18" charset="0"/>
                <a:cs typeface="Times New Roman" panose="02020603050405020304" pitchFamily="18" charset="0"/>
              </a:rPr>
              <a:t>ТБТ</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smtClean="0">
                <a:solidFill>
                  <a:prstClr val="black"/>
                </a:solidFill>
                <a:latin typeface="Times New Roman" panose="02020603050405020304" pitchFamily="18" charset="0"/>
                <a:cs typeface="Times New Roman" panose="02020603050405020304" pitchFamily="18" charset="0"/>
              </a:rPr>
              <a:t>с иными </a:t>
            </a:r>
            <a:r>
              <a:rPr lang="ru-RU" sz="1400" dirty="0">
                <a:solidFill>
                  <a:prstClr val="black"/>
                </a:solidFill>
                <a:latin typeface="Times New Roman" panose="02020603050405020304" pitchFamily="18" charset="0"/>
                <a:cs typeface="Times New Roman" panose="02020603050405020304" pitchFamily="18" charset="0"/>
              </a:rPr>
              <a:t>соглашениями о торговле товарами: </a:t>
            </a:r>
            <a:r>
              <a:rPr lang="ru-RU" sz="1400" dirty="0" smtClean="0">
                <a:solidFill>
                  <a:prstClr val="black"/>
                </a:solidFill>
                <a:latin typeface="Times New Roman" panose="02020603050405020304" pitchFamily="18" charset="0"/>
                <a:cs typeface="Times New Roman" panose="02020603050405020304" pitchFamily="18" charset="0"/>
              </a:rPr>
              <a:t>Соглашением </a:t>
            </a:r>
            <a:r>
              <a:rPr lang="ru-RU" sz="1400" dirty="0">
                <a:solidFill>
                  <a:prstClr val="black"/>
                </a:solidFill>
                <a:latin typeface="Times New Roman" panose="02020603050405020304" pitchFamily="18" charset="0"/>
                <a:cs typeface="Times New Roman" panose="02020603050405020304" pitchFamily="18" charset="0"/>
              </a:rPr>
              <a:t>о </a:t>
            </a:r>
            <a:r>
              <a:rPr lang="ru-RU" sz="1400" dirty="0" err="1">
                <a:solidFill>
                  <a:prstClr val="black"/>
                </a:solidFill>
                <a:latin typeface="Times New Roman" panose="02020603050405020304" pitchFamily="18" charset="0"/>
                <a:cs typeface="Times New Roman" panose="02020603050405020304" pitchFamily="18" charset="0"/>
              </a:rPr>
              <a:t>СФС</a:t>
            </a:r>
            <a:r>
              <a:rPr lang="ru-RU" sz="1400" dirty="0">
                <a:solidFill>
                  <a:prstClr val="black"/>
                </a:solidFill>
                <a:latin typeface="Times New Roman" panose="02020603050405020304" pitchFamily="18" charset="0"/>
                <a:cs typeface="Times New Roman" panose="02020603050405020304" pitchFamily="18" charset="0"/>
              </a:rPr>
              <a:t> мерах, </a:t>
            </a:r>
            <a:r>
              <a:rPr lang="ru-RU" sz="1400" dirty="0" smtClean="0">
                <a:solidFill>
                  <a:prstClr val="black"/>
                </a:solidFill>
                <a:latin typeface="Times New Roman" panose="02020603050405020304" pitchFamily="18" charset="0"/>
                <a:cs typeface="Times New Roman" panose="02020603050405020304" pitchFamily="18" charset="0"/>
              </a:rPr>
              <a:t>Соглашением </a:t>
            </a:r>
            <a:r>
              <a:rPr lang="ru-RU" sz="1400" dirty="0">
                <a:solidFill>
                  <a:prstClr val="black"/>
                </a:solidFill>
                <a:latin typeface="Times New Roman" panose="02020603050405020304" pitchFamily="18" charset="0"/>
                <a:cs typeface="Times New Roman" panose="02020603050405020304" pitchFamily="18" charset="0"/>
              </a:rPr>
              <a:t>о правительственных </a:t>
            </a:r>
            <a:r>
              <a:rPr lang="ru-RU" sz="1400" dirty="0" smtClean="0">
                <a:solidFill>
                  <a:prstClr val="black"/>
                </a:solidFill>
                <a:latin typeface="Times New Roman" panose="02020603050405020304" pitchFamily="18" charset="0"/>
                <a:cs typeface="Times New Roman" panose="02020603050405020304" pitchFamily="18" charset="0"/>
              </a:rPr>
              <a:t>закупках и </a:t>
            </a:r>
            <a:r>
              <a:rPr lang="ru-RU" sz="1400" dirty="0">
                <a:solidFill>
                  <a:prstClr val="black"/>
                </a:solidFill>
                <a:latin typeface="Times New Roman" panose="02020603050405020304" pitchFamily="18" charset="0"/>
                <a:cs typeface="Times New Roman" panose="02020603050405020304" pitchFamily="18" charset="0"/>
              </a:rPr>
              <a:t>ГАТТ 1994 г</a:t>
            </a:r>
            <a:r>
              <a:rPr lang="ru-RU" sz="1400" dirty="0" smtClean="0">
                <a:solidFill>
                  <a:prstClr val="black"/>
                </a:solidFill>
                <a:latin typeface="Times New Roman" panose="02020603050405020304" pitchFamily="18" charset="0"/>
                <a:cs typeface="Times New Roman" panose="02020603050405020304" pitchFamily="18" charset="0"/>
              </a:rPr>
              <a:t>.?</a:t>
            </a:r>
          </a:p>
          <a:p>
            <a:pPr marL="342900" lvl="1" indent="-342900" algn="just" defTabSz="457200">
              <a:lnSpc>
                <a:spcPct val="80000"/>
              </a:lnSpc>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Всё зависит от типа меры. Соглашение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применяется к </a:t>
            </a:r>
            <a:r>
              <a:rPr lang="ru-RU" sz="1400" dirty="0" err="1" smtClean="0">
                <a:solidFill>
                  <a:prstClr val="black"/>
                </a:solidFill>
                <a:latin typeface="Times New Roman" panose="02020603050405020304" pitchFamily="18" charset="0"/>
                <a:cs typeface="Times New Roman" panose="02020603050405020304" pitchFamily="18" charset="0"/>
              </a:rPr>
              <a:t>техрегламентам</a:t>
            </a:r>
            <a:r>
              <a:rPr lang="ru-RU" sz="1400" dirty="0" smtClean="0">
                <a:solidFill>
                  <a:prstClr val="black"/>
                </a:solidFill>
                <a:latin typeface="Times New Roman" panose="02020603050405020304" pitchFamily="18" charset="0"/>
                <a:cs typeface="Times New Roman" panose="02020603050405020304" pitchFamily="18" charset="0"/>
              </a:rPr>
              <a:t>, стандартам и процедурам оценки соответствия (</a:t>
            </a:r>
            <a:r>
              <a:rPr lang="ru-RU" sz="1400" dirty="0" err="1" smtClean="0">
                <a:solidFill>
                  <a:prstClr val="black"/>
                </a:solidFill>
                <a:latin typeface="Times New Roman" panose="02020603050405020304" pitchFamily="18" charset="0"/>
                <a:cs typeface="Times New Roman" panose="02020603050405020304" pitchFamily="18" charset="0"/>
              </a:rPr>
              <a:t>ПОС</a:t>
            </a:r>
            <a:r>
              <a:rPr lang="ru-RU" sz="1400" dirty="0" smtClean="0">
                <a:solidFill>
                  <a:prstClr val="black"/>
                </a:solidFill>
                <a:latin typeface="Times New Roman" panose="02020603050405020304" pitchFamily="18" charset="0"/>
                <a:cs typeface="Times New Roman" panose="02020603050405020304" pitchFamily="18" charset="0"/>
              </a:rPr>
              <a:t>), определение которым дано в Приложении 1.</a:t>
            </a:r>
          </a:p>
          <a:p>
            <a:pPr marL="342900" lvl="1" indent="-342900" algn="just" defTabSz="457200">
              <a:lnSpc>
                <a:spcPct val="80000"/>
              </a:lnSpc>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Однако сфера применения Соглашения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была ограничена в пользу 2 соглашений: Соглашения </a:t>
            </a:r>
            <a:r>
              <a:rPr lang="ru-RU" sz="1400" dirty="0">
                <a:solidFill>
                  <a:prstClr val="black"/>
                </a:solidFill>
                <a:latin typeface="Times New Roman" panose="02020603050405020304" pitchFamily="18" charset="0"/>
                <a:cs typeface="Times New Roman" panose="02020603050405020304" pitchFamily="18" charset="0"/>
              </a:rPr>
              <a:t>о </a:t>
            </a:r>
            <a:r>
              <a:rPr lang="ru-RU" sz="1400" dirty="0" err="1">
                <a:solidFill>
                  <a:prstClr val="black"/>
                </a:solidFill>
                <a:latin typeface="Times New Roman" panose="02020603050405020304" pitchFamily="18" charset="0"/>
                <a:cs typeface="Times New Roman" panose="02020603050405020304" pitchFamily="18" charset="0"/>
              </a:rPr>
              <a:t>СФС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smtClean="0">
                <a:solidFill>
                  <a:prstClr val="black"/>
                </a:solidFill>
                <a:latin typeface="Times New Roman" panose="02020603050405020304" pitchFamily="18" charset="0"/>
                <a:cs typeface="Times New Roman" panose="02020603050405020304" pitchFamily="18" charset="0"/>
              </a:rPr>
              <a:t>мерах и Соглашения </a:t>
            </a:r>
            <a:r>
              <a:rPr lang="ru-RU" sz="1400" dirty="0">
                <a:solidFill>
                  <a:prstClr val="black"/>
                </a:solidFill>
                <a:latin typeface="Times New Roman" panose="02020603050405020304" pitchFamily="18" charset="0"/>
                <a:cs typeface="Times New Roman" panose="02020603050405020304" pitchFamily="18" charset="0"/>
              </a:rPr>
              <a:t>о правительственных </a:t>
            </a:r>
            <a:r>
              <a:rPr lang="ru-RU" sz="1400" dirty="0" smtClean="0">
                <a:solidFill>
                  <a:prstClr val="black"/>
                </a:solidFill>
                <a:latin typeface="Times New Roman" panose="02020603050405020304" pitchFamily="18" charset="0"/>
                <a:cs typeface="Times New Roman" panose="02020603050405020304" pitchFamily="18" charset="0"/>
              </a:rPr>
              <a:t>закупках. Если применяются эти соглашения, то не применяется Соглашение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Однако в некоторых случаях сложно провести границу.</a:t>
            </a:r>
          </a:p>
          <a:p>
            <a:pPr marL="342900" lvl="1" indent="-342900" algn="just" defTabSz="457200">
              <a:lnSpc>
                <a:spcPct val="80000"/>
              </a:lnSpc>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Ст. 1.4 Соглашения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спецификации</a:t>
            </a:r>
            <a:r>
              <a:rPr lang="ru-RU" sz="1400" dirty="0">
                <a:solidFill>
                  <a:prstClr val="black"/>
                </a:solidFill>
                <a:latin typeface="Times New Roman" panose="02020603050405020304" pitchFamily="18" charset="0"/>
                <a:cs typeface="Times New Roman" panose="02020603050405020304" pitchFamily="18" charset="0"/>
              </a:rPr>
              <a:t>, подготавливаемые правительственными органами, не подпадают под действие положений настоящего </a:t>
            </a:r>
            <a:r>
              <a:rPr lang="ru-RU" sz="1400" dirty="0" smtClean="0">
                <a:solidFill>
                  <a:prstClr val="black"/>
                </a:solidFill>
                <a:latin typeface="Times New Roman" panose="02020603050405020304" pitchFamily="18" charset="0"/>
                <a:cs typeface="Times New Roman" panose="02020603050405020304" pitchFamily="18" charset="0"/>
              </a:rPr>
              <a:t>Соглашения; к </a:t>
            </a:r>
            <a:r>
              <a:rPr lang="ru-RU" sz="1400" dirty="0">
                <a:solidFill>
                  <a:prstClr val="black"/>
                </a:solidFill>
                <a:latin typeface="Times New Roman" panose="02020603050405020304" pitchFamily="18" charset="0"/>
                <a:cs typeface="Times New Roman" panose="02020603050405020304" pitchFamily="18" charset="0"/>
              </a:rPr>
              <a:t>ним применяется Соглашение по правительственным закупкам в соответствии с его сферой применения</a:t>
            </a:r>
            <a:r>
              <a:rPr lang="ru-RU" sz="1400" dirty="0" smtClean="0">
                <a:solidFill>
                  <a:prstClr val="black"/>
                </a:solidFill>
                <a:latin typeface="Times New Roman" panose="02020603050405020304" pitchFamily="18" charset="0"/>
                <a:cs typeface="Times New Roman" panose="02020603050405020304" pitchFamily="18" charset="0"/>
              </a:rPr>
              <a:t>. Проблема: не все члены ВТО участвуют в Соглашении о </a:t>
            </a:r>
            <a:r>
              <a:rPr lang="ru-RU" sz="1400" dirty="0" err="1" smtClean="0">
                <a:solidFill>
                  <a:prstClr val="black"/>
                </a:solidFill>
                <a:latin typeface="Times New Roman" panose="02020603050405020304" pitchFamily="18" charset="0"/>
                <a:cs typeface="Times New Roman" panose="02020603050405020304" pitchFamily="18" charset="0"/>
              </a:rPr>
              <a:t>ПЗ</a:t>
            </a:r>
            <a:r>
              <a:rPr lang="ru-RU" sz="1400" dirty="0" smtClean="0">
                <a:solidFill>
                  <a:prstClr val="black"/>
                </a:solidFill>
                <a:latin typeface="Times New Roman" panose="02020603050405020304" pitchFamily="18" charset="0"/>
                <a:cs typeface="Times New Roman" panose="02020603050405020304" pitchFamily="18" charset="0"/>
              </a:rPr>
              <a:t> (напр., Россия не участвует).</a:t>
            </a:r>
          </a:p>
          <a:p>
            <a:pPr marL="342900" lvl="1" indent="-342900" algn="just" defTabSz="457200">
              <a:lnSpc>
                <a:spcPct val="80000"/>
              </a:lnSpc>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Ст. 1.5 Соглашения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Положения </a:t>
            </a:r>
            <a:r>
              <a:rPr lang="ru-RU" sz="1400" dirty="0">
                <a:solidFill>
                  <a:prstClr val="black"/>
                </a:solidFill>
                <a:latin typeface="Times New Roman" panose="02020603050405020304" pitchFamily="18" charset="0"/>
                <a:cs typeface="Times New Roman" panose="02020603050405020304" pitchFamily="18" charset="0"/>
              </a:rPr>
              <a:t>настоящего Соглашения не применяются к санитарным и фитосанитарным мерам, как они определены </a:t>
            </a:r>
            <a:r>
              <a:rPr lang="ru-RU" sz="1400" dirty="0" smtClean="0">
                <a:solidFill>
                  <a:prstClr val="black"/>
                </a:solidFill>
                <a:latin typeface="Times New Roman" panose="02020603050405020304" pitchFamily="18" charset="0"/>
                <a:cs typeface="Times New Roman" panose="02020603050405020304" pitchFamily="18" charset="0"/>
              </a:rPr>
              <a:t>в приложении А Соглашения </a:t>
            </a:r>
            <a:r>
              <a:rPr lang="ru-RU" sz="1400" dirty="0">
                <a:solidFill>
                  <a:prstClr val="black"/>
                </a:solidFill>
                <a:latin typeface="Times New Roman" panose="02020603050405020304" pitchFamily="18" charset="0"/>
                <a:cs typeface="Times New Roman" panose="02020603050405020304" pitchFamily="18" charset="0"/>
              </a:rPr>
              <a:t>по применению </a:t>
            </a:r>
            <a:r>
              <a:rPr lang="ru-RU" sz="1400" dirty="0" err="1" smtClean="0">
                <a:solidFill>
                  <a:prstClr val="black"/>
                </a:solidFill>
                <a:latin typeface="Times New Roman" panose="02020603050405020304" pitchFamily="18" charset="0"/>
                <a:cs typeface="Times New Roman" panose="02020603050405020304" pitchFamily="18" charset="0"/>
              </a:rPr>
              <a:t>СФС</a:t>
            </a:r>
            <a:r>
              <a:rPr lang="ru-RU" sz="1400" dirty="0" smtClean="0">
                <a:solidFill>
                  <a:prstClr val="black"/>
                </a:solidFill>
                <a:latin typeface="Times New Roman" panose="02020603050405020304" pitchFamily="18" charset="0"/>
                <a:cs typeface="Times New Roman" panose="02020603050405020304" pitchFamily="18" charset="0"/>
              </a:rPr>
              <a:t> мер. Как определить </a:t>
            </a:r>
            <a:r>
              <a:rPr lang="ru-RU" sz="1400" dirty="0" err="1" smtClean="0">
                <a:solidFill>
                  <a:prstClr val="black"/>
                </a:solidFill>
                <a:latin typeface="Times New Roman" panose="02020603050405020304" pitchFamily="18" charset="0"/>
                <a:cs typeface="Times New Roman" panose="02020603050405020304" pitchFamily="18" charset="0"/>
              </a:rPr>
              <a:t>СФС</a:t>
            </a:r>
            <a:r>
              <a:rPr lang="ru-RU" sz="1400" dirty="0" smtClean="0">
                <a:solidFill>
                  <a:prstClr val="black"/>
                </a:solidFill>
                <a:latin typeface="Times New Roman" panose="02020603050405020304" pitchFamily="18" charset="0"/>
                <a:cs typeface="Times New Roman" panose="02020603050405020304" pitchFamily="18" charset="0"/>
              </a:rPr>
              <a:t> меру? – Через ее назначение / цель.</a:t>
            </a:r>
          </a:p>
          <a:p>
            <a:pPr marL="342900" lvl="1" indent="-342900" algn="just" defTabSz="457200">
              <a:lnSpc>
                <a:spcPct val="80000"/>
              </a:lnSpc>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ЕС – гормоны (1998 г.): США и Канада считали, что меры ЕС не соответствуют Соглашению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Однако </a:t>
            </a:r>
            <a:r>
              <a:rPr lang="ru-RU" sz="1400" dirty="0" err="1" smtClean="0">
                <a:solidFill>
                  <a:prstClr val="black"/>
                </a:solidFill>
                <a:latin typeface="Times New Roman" panose="02020603050405020304" pitchFamily="18" charset="0"/>
                <a:cs typeface="Times New Roman" panose="02020603050405020304" pitchFamily="18" charset="0"/>
              </a:rPr>
              <a:t>ТГ</a:t>
            </a:r>
            <a:r>
              <a:rPr lang="ru-RU" sz="1400" dirty="0" smtClean="0">
                <a:solidFill>
                  <a:prstClr val="black"/>
                </a:solidFill>
                <a:latin typeface="Times New Roman" panose="02020603050405020304" pitchFamily="18" charset="0"/>
                <a:cs typeface="Times New Roman" panose="02020603050405020304" pitchFamily="18" charset="0"/>
              </a:rPr>
              <a:t> сочла, сославшись на ст. 1.5 Соглашения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что меры ЕС – это </a:t>
            </a:r>
            <a:r>
              <a:rPr lang="ru-RU" sz="1400" dirty="0" err="1" smtClean="0">
                <a:solidFill>
                  <a:prstClr val="black"/>
                </a:solidFill>
                <a:latin typeface="Times New Roman" panose="02020603050405020304" pitchFamily="18" charset="0"/>
                <a:cs typeface="Times New Roman" panose="02020603050405020304" pitchFamily="18" charset="0"/>
              </a:rPr>
              <a:t>СФС</a:t>
            </a:r>
            <a:r>
              <a:rPr lang="ru-RU" sz="1400" dirty="0" smtClean="0">
                <a:solidFill>
                  <a:prstClr val="black"/>
                </a:solidFill>
                <a:latin typeface="Times New Roman" panose="02020603050405020304" pitchFamily="18" charset="0"/>
                <a:cs typeface="Times New Roman" panose="02020603050405020304" pitchFamily="18" charset="0"/>
              </a:rPr>
              <a:t> меры, а к ним Соглашение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не применяется.</a:t>
            </a:r>
          </a:p>
          <a:p>
            <a:pPr marL="342900" lvl="1" indent="-342900" algn="just" defTabSz="457200">
              <a:lnSpc>
                <a:spcPct val="80000"/>
              </a:lnSpc>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Но см. дело ЕС – одобрение и маркетинг биотехнологических товаров (2006 г.): одна и та же мера может преследовать несколько целей, одна из которых подпадает под определение </a:t>
            </a:r>
            <a:r>
              <a:rPr lang="ru-RU" sz="1400" dirty="0" err="1" smtClean="0">
                <a:solidFill>
                  <a:prstClr val="black"/>
                </a:solidFill>
                <a:latin typeface="Times New Roman" panose="02020603050405020304" pitchFamily="18" charset="0"/>
                <a:cs typeface="Times New Roman" panose="02020603050405020304" pitchFamily="18" charset="0"/>
              </a:rPr>
              <a:t>СФС</a:t>
            </a:r>
            <a:r>
              <a:rPr lang="ru-RU" sz="1400" dirty="0" smtClean="0">
                <a:solidFill>
                  <a:prstClr val="black"/>
                </a:solidFill>
                <a:latin typeface="Times New Roman" panose="02020603050405020304" pitchFamily="18" charset="0"/>
                <a:cs typeface="Times New Roman" panose="02020603050405020304" pitchFamily="18" charset="0"/>
              </a:rPr>
              <a:t> меры, а другая – нет. </a:t>
            </a:r>
            <a:r>
              <a:rPr lang="ru-RU" sz="1400" dirty="0" err="1" smtClean="0">
                <a:solidFill>
                  <a:prstClr val="black"/>
                </a:solidFill>
                <a:latin typeface="Times New Roman" panose="02020603050405020304" pitchFamily="18" charset="0"/>
                <a:cs typeface="Times New Roman" panose="02020603050405020304" pitchFamily="18" charset="0"/>
              </a:rPr>
              <a:t>Т.о</a:t>
            </a:r>
            <a:r>
              <a:rPr lang="ru-RU" sz="1400" dirty="0" smtClean="0">
                <a:solidFill>
                  <a:prstClr val="black"/>
                </a:solidFill>
                <a:latin typeface="Times New Roman" panose="02020603050405020304" pitchFamily="18" charset="0"/>
                <a:cs typeface="Times New Roman" panose="02020603050405020304" pitchFamily="18" charset="0"/>
              </a:rPr>
              <a:t>., если мера подпадает под определение «технического регламента», то – в той мере, в какой эта мера применяется не с </a:t>
            </a:r>
            <a:r>
              <a:rPr lang="ru-RU" sz="1400" dirty="0" err="1" smtClean="0">
                <a:solidFill>
                  <a:prstClr val="black"/>
                </a:solidFill>
                <a:latin typeface="Times New Roman" panose="02020603050405020304" pitchFamily="18" charset="0"/>
                <a:cs typeface="Times New Roman" panose="02020603050405020304" pitchFamily="18" charset="0"/>
              </a:rPr>
              <a:t>СФС</a:t>
            </a:r>
            <a:r>
              <a:rPr lang="ru-RU" sz="1400" dirty="0" smtClean="0">
                <a:solidFill>
                  <a:prstClr val="black"/>
                </a:solidFill>
                <a:latin typeface="Times New Roman" panose="02020603050405020304" pitchFamily="18" charset="0"/>
                <a:cs typeface="Times New Roman" panose="02020603050405020304" pitchFamily="18" charset="0"/>
              </a:rPr>
              <a:t> целью, - она подпадает под действие Соглашения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a:t>
            </a:r>
          </a:p>
          <a:p>
            <a:pPr marL="342900" lvl="1" indent="-342900" algn="just" defTabSz="457200">
              <a:lnSpc>
                <a:spcPct val="80000"/>
              </a:lnSpc>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Напротив, ГАТТ 1994 г. и Соглашение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не исключают взаимно друг друга. ЕС – асбест (2001 г.) доклад </a:t>
            </a:r>
            <a:r>
              <a:rPr lang="ru-RU" sz="1400" dirty="0" err="1" smtClean="0">
                <a:solidFill>
                  <a:prstClr val="black"/>
                </a:solidFill>
                <a:latin typeface="Times New Roman" panose="02020603050405020304" pitchFamily="18" charset="0"/>
                <a:cs typeface="Times New Roman" panose="02020603050405020304" pitchFamily="18" charset="0"/>
              </a:rPr>
              <a:t>ТГ</a:t>
            </a:r>
            <a:r>
              <a:rPr lang="ru-RU" sz="1400" dirty="0" smtClean="0">
                <a:solidFill>
                  <a:prstClr val="black"/>
                </a:solidFill>
                <a:latin typeface="Times New Roman" panose="02020603050405020304" pitchFamily="18" charset="0"/>
                <a:cs typeface="Times New Roman" panose="02020603050405020304" pitchFamily="18" charset="0"/>
              </a:rPr>
              <a:t>: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 более специальный межд. договор, поэтому сначала меру нужно оценивать через его призму. Однако даже если </a:t>
            </a:r>
            <a:r>
              <a:rPr lang="ru-RU" sz="1400" dirty="0" err="1" smtClean="0">
                <a:solidFill>
                  <a:prstClr val="black"/>
                </a:solidFill>
                <a:latin typeface="Times New Roman" panose="02020603050405020304" pitchFamily="18" charset="0"/>
                <a:cs typeface="Times New Roman" panose="02020603050405020304" pitchFamily="18" charset="0"/>
              </a:rPr>
              <a:t>ТГ</a:t>
            </a:r>
            <a:r>
              <a:rPr lang="ru-RU" sz="1400" dirty="0" smtClean="0">
                <a:solidFill>
                  <a:prstClr val="black"/>
                </a:solidFill>
                <a:latin typeface="Times New Roman" panose="02020603050405020304" pitchFamily="18" charset="0"/>
                <a:cs typeface="Times New Roman" panose="02020603050405020304" pitchFamily="18" charset="0"/>
              </a:rPr>
              <a:t> придет к выводу, что мера соответствует Соглашению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a:t>
            </a:r>
            <a:r>
              <a:rPr lang="ru-RU" sz="1400" dirty="0" err="1" smtClean="0">
                <a:solidFill>
                  <a:prstClr val="black"/>
                </a:solidFill>
                <a:latin typeface="Times New Roman" panose="02020603050405020304" pitchFamily="18" charset="0"/>
                <a:cs typeface="Times New Roman" panose="02020603050405020304" pitchFamily="18" charset="0"/>
              </a:rPr>
              <a:t>ТГ</a:t>
            </a:r>
            <a:r>
              <a:rPr lang="ru-RU" sz="1400" dirty="0" smtClean="0">
                <a:solidFill>
                  <a:prstClr val="black"/>
                </a:solidFill>
                <a:latin typeface="Times New Roman" panose="02020603050405020304" pitchFamily="18" charset="0"/>
                <a:cs typeface="Times New Roman" panose="02020603050405020304" pitchFamily="18" charset="0"/>
              </a:rPr>
              <a:t> должна проверить меру на соответствие ГАТТ 1994 г. В отличие от Соглашения о </a:t>
            </a:r>
            <a:r>
              <a:rPr lang="ru-RU" sz="1400" dirty="0" err="1" smtClean="0">
                <a:solidFill>
                  <a:prstClr val="black"/>
                </a:solidFill>
                <a:latin typeface="Times New Roman" panose="02020603050405020304" pitchFamily="18" charset="0"/>
                <a:cs typeface="Times New Roman" panose="02020603050405020304" pitchFamily="18" charset="0"/>
              </a:rPr>
              <a:t>СФС</a:t>
            </a:r>
            <a:r>
              <a:rPr lang="ru-RU" sz="1400" dirty="0" smtClean="0">
                <a:solidFill>
                  <a:prstClr val="black"/>
                </a:solidFill>
                <a:latin typeface="Times New Roman" panose="02020603050405020304" pitchFamily="18" charset="0"/>
                <a:cs typeface="Times New Roman" panose="02020603050405020304" pitchFamily="18" charset="0"/>
              </a:rPr>
              <a:t> мерах, Соглашение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не содержит презумпции соответствия ГАТТ 1994 г., если технический барьер был сочтен не противоречащим Соглашению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a:t>
            </a:r>
          </a:p>
          <a:p>
            <a:pPr marL="342900" lvl="1" indent="-342900" algn="just" defTabSz="457200">
              <a:lnSpc>
                <a:spcPct val="80000"/>
              </a:lnSpc>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В целом соотношение между ГАТТ 1994 г. и другими многосторонними соглашениями о торговле товарами (включая Соглашение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 см. Общее примечание о толковании к Приложению </a:t>
            </a:r>
            <a:r>
              <a:rPr lang="ru-RU" sz="1400" dirty="0" err="1" smtClean="0">
                <a:solidFill>
                  <a:prstClr val="black"/>
                </a:solidFill>
                <a:latin typeface="Times New Roman" panose="02020603050405020304" pitchFamily="18" charset="0"/>
                <a:cs typeface="Times New Roman" panose="02020603050405020304" pitchFamily="18" charset="0"/>
              </a:rPr>
              <a:t>1А</a:t>
            </a:r>
            <a:r>
              <a:rPr lang="ru-RU" sz="1400" dirty="0" smtClean="0">
                <a:solidFill>
                  <a:prstClr val="black"/>
                </a:solidFill>
                <a:latin typeface="Times New Roman" panose="02020603050405020304" pitchFamily="18" charset="0"/>
                <a:cs typeface="Times New Roman" panose="02020603050405020304" pitchFamily="18" charset="0"/>
              </a:rPr>
              <a:t> Соглашения ВТО: в случае противоречия между положениями ГАТТ 1994 г. и многостороннего соглашения последние имеют приоритет.</a:t>
            </a:r>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380998" y="0"/>
            <a:ext cx="8382000" cy="972343"/>
          </a:xfrm>
        </p:spPr>
        <p:txBody>
          <a:bodyPr vert="horz" lIns="91440" tIns="45720" rIns="91440" bIns="45720" rtlCol="0" anchor="ctr">
            <a:normAutofit/>
          </a:bodyPr>
          <a:lstStyle/>
          <a:p>
            <a:pPr algn="l"/>
            <a:r>
              <a:rPr lang="ru-RU" sz="3600" b="1" kern="0" dirty="0" smtClean="0">
                <a:solidFill>
                  <a:srgbClr val="00A3DF"/>
                </a:solidFill>
                <a:latin typeface="Times New Roman"/>
              </a:rPr>
              <a:t>Соотношение с др. соглашениями</a:t>
            </a:r>
            <a:endParaRPr lang="en-US" sz="3600" b="1" kern="0" dirty="0">
              <a:solidFill>
                <a:srgbClr val="00A3DF"/>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11</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856456"/>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645710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Autofit/>
          </a:bodyPr>
          <a:lstStyle/>
          <a:p>
            <a:pPr algn="l"/>
            <a:r>
              <a:rPr lang="ru-RU" sz="2900" b="1" kern="0" dirty="0" smtClean="0">
                <a:solidFill>
                  <a:srgbClr val="00A3DF"/>
                </a:solidFill>
                <a:latin typeface="Times New Roman"/>
              </a:rPr>
              <a:t>Материально-правовые положения</a:t>
            </a:r>
            <a:endParaRPr lang="en-US" sz="2900" b="1" kern="0" dirty="0">
              <a:solidFill>
                <a:srgbClr val="00A3DF"/>
              </a:solidFill>
              <a:latin typeface="Times New Roman"/>
            </a:endParaRPr>
          </a:p>
        </p:txBody>
      </p:sp>
      <p:sp>
        <p:nvSpPr>
          <p:cNvPr id="3" name="Content Placeholder 2"/>
          <p:cNvSpPr>
            <a:spLocks noGrp="1"/>
          </p:cNvSpPr>
          <p:nvPr>
            <p:ph idx="1"/>
          </p:nvPr>
        </p:nvSpPr>
        <p:spPr>
          <a:xfrm>
            <a:off x="457200" y="914400"/>
            <a:ext cx="8229600" cy="5211763"/>
          </a:xfrm>
        </p:spPr>
        <p:txBody>
          <a:bodyPr>
            <a:normAutofit lnSpcReduction="10000"/>
          </a:bodyPr>
          <a:lstStyle/>
          <a:p>
            <a:pPr marL="342900" lvl="1" indent="-342900" algn="just" defTabSz="457200">
              <a:buFont typeface="Arial"/>
              <a:buChar char="•"/>
            </a:pPr>
            <a:r>
              <a:rPr lang="ru-RU" sz="1400" dirty="0">
                <a:solidFill>
                  <a:prstClr val="black"/>
                </a:solidFill>
                <a:latin typeface="Times New Roman" panose="02020603050405020304" pitchFamily="18" charset="0"/>
                <a:cs typeface="Times New Roman" panose="02020603050405020304" pitchFamily="18" charset="0"/>
              </a:rPr>
              <a:t>Положения, схожие с ГАТТ 1994 г</a:t>
            </a:r>
            <a:r>
              <a:rPr lang="ru-RU" sz="1400" dirty="0" smtClean="0">
                <a:solidFill>
                  <a:prstClr val="black"/>
                </a:solidFill>
                <a:latin typeface="Times New Roman" panose="02020603050405020304" pitchFamily="18" charset="0"/>
                <a:cs typeface="Times New Roman" panose="02020603050405020304" pitchFamily="18" charset="0"/>
              </a:rPr>
              <a:t>.: </a:t>
            </a:r>
          </a:p>
          <a:p>
            <a:pPr marL="685800" lvl="2" algn="just" defTabSz="457200">
              <a:buFontTx/>
              <a:buChar char="-"/>
            </a:pPr>
            <a:r>
              <a:rPr lang="ru-RU" sz="1400" dirty="0" smtClean="0">
                <a:solidFill>
                  <a:prstClr val="black"/>
                </a:solidFill>
                <a:latin typeface="Times New Roman" panose="02020603050405020304" pitchFamily="18" charset="0"/>
                <a:cs typeface="Times New Roman" panose="02020603050405020304" pitchFamily="18" charset="0"/>
              </a:rPr>
              <a:t>Режим наиболее благоприятствуемой нации (</a:t>
            </a:r>
            <a:r>
              <a:rPr lang="ru-RU" sz="1400" dirty="0" err="1" smtClean="0">
                <a:solidFill>
                  <a:prstClr val="black"/>
                </a:solidFill>
                <a:latin typeface="Times New Roman" panose="02020603050405020304" pitchFamily="18" charset="0"/>
                <a:cs typeface="Times New Roman" panose="02020603050405020304" pitchFamily="18" charset="0"/>
              </a:rPr>
              <a:t>РНБ</a:t>
            </a:r>
            <a:r>
              <a:rPr lang="ru-RU" sz="1400" dirty="0" smtClean="0">
                <a:solidFill>
                  <a:prstClr val="black"/>
                </a:solidFill>
                <a:latin typeface="Times New Roman" panose="02020603050405020304" pitchFamily="18" charset="0"/>
                <a:cs typeface="Times New Roman" panose="02020603050405020304" pitchFamily="18" charset="0"/>
              </a:rPr>
              <a:t>); </a:t>
            </a:r>
          </a:p>
          <a:p>
            <a:pPr marL="685800" lvl="2" algn="just" defTabSz="457200">
              <a:buFontTx/>
              <a:buChar char="-"/>
            </a:pPr>
            <a:r>
              <a:rPr lang="ru-RU" sz="1400" dirty="0" smtClean="0">
                <a:solidFill>
                  <a:prstClr val="black"/>
                </a:solidFill>
                <a:latin typeface="Times New Roman" panose="02020603050405020304" pitchFamily="18" charset="0"/>
                <a:cs typeface="Times New Roman" panose="02020603050405020304" pitchFamily="18" charset="0"/>
              </a:rPr>
              <a:t>национальный режим; </a:t>
            </a:r>
          </a:p>
          <a:p>
            <a:pPr marL="685800" lvl="2" algn="just" defTabSz="457200">
              <a:buFontTx/>
              <a:buChar char="-"/>
            </a:pPr>
            <a:r>
              <a:rPr lang="ru-RU" sz="1400" dirty="0" smtClean="0">
                <a:solidFill>
                  <a:prstClr val="black"/>
                </a:solidFill>
                <a:latin typeface="Times New Roman" panose="02020603050405020304" pitchFamily="18" charset="0"/>
                <a:cs typeface="Times New Roman" panose="02020603050405020304" pitchFamily="18" charset="0"/>
              </a:rPr>
              <a:t>Обязанность воздерживаться от создания необоснованных препятствий в международной торговле.</a:t>
            </a:r>
          </a:p>
          <a:p>
            <a:pPr marL="342900" lvl="1" indent="-342900" algn="just" defTabSz="457200">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ЕС – асбест (2001 г.), доклад АО: намерение авторов Соглашения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 было преследовать цели ГАТТ 1994 г., но через специальный правовой режим: специальные и дополнительные обязательства (сверх тех, которые установлены в ГАТТ 1994 г.).</a:t>
            </a:r>
          </a:p>
          <a:p>
            <a:pPr marL="342900" lvl="1" indent="-342900" algn="just" defTabSz="457200">
              <a:buFont typeface="Arial"/>
              <a:buChar char="•"/>
            </a:pPr>
            <a:r>
              <a:rPr lang="ru-RU" sz="1400" dirty="0" err="1" smtClean="0">
                <a:solidFill>
                  <a:prstClr val="black"/>
                </a:solidFill>
                <a:latin typeface="Times New Roman" panose="02020603050405020304" pitchFamily="18" charset="0"/>
                <a:cs typeface="Times New Roman" panose="02020603050405020304" pitchFamily="18" charset="0"/>
              </a:rPr>
              <a:t>РНБ</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smtClean="0">
                <a:solidFill>
                  <a:prstClr val="black"/>
                </a:solidFill>
                <a:latin typeface="Times New Roman" panose="02020603050405020304" pitchFamily="18" charset="0"/>
                <a:cs typeface="Times New Roman" panose="02020603050405020304" pitchFamily="18" charset="0"/>
              </a:rPr>
              <a:t>+ нац. режим – ст. 2.1 Соглашения </a:t>
            </a:r>
            <a:r>
              <a:rPr lang="ru-RU" sz="1400" dirty="0">
                <a:solidFill>
                  <a:prstClr val="black"/>
                </a:solidFill>
                <a:latin typeface="Times New Roman" panose="02020603050405020304" pitchFamily="18" charset="0"/>
                <a:cs typeface="Times New Roman" panose="02020603050405020304" pitchFamily="18" charset="0"/>
              </a:rPr>
              <a:t>о </a:t>
            </a:r>
            <a:r>
              <a:rPr lang="ru-RU" sz="1400" dirty="0" err="1">
                <a:solidFill>
                  <a:prstClr val="black"/>
                </a:solidFill>
                <a:latin typeface="Times New Roman" panose="02020603050405020304" pitchFamily="18" charset="0"/>
                <a:cs typeface="Times New Roman" panose="02020603050405020304" pitchFamily="18" charset="0"/>
              </a:rPr>
              <a:t>ТБТ</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smtClean="0">
                <a:solidFill>
                  <a:prstClr val="black"/>
                </a:solidFill>
                <a:latin typeface="Times New Roman" panose="02020603050405020304" pitchFamily="18" charset="0"/>
                <a:cs typeface="Times New Roman" panose="02020603050405020304" pitchFamily="18" charset="0"/>
              </a:rPr>
              <a:t>«Члены </a:t>
            </a:r>
            <a:r>
              <a:rPr lang="ru-RU" sz="1400" dirty="0">
                <a:solidFill>
                  <a:prstClr val="black"/>
                </a:solidFill>
                <a:latin typeface="Times New Roman" panose="02020603050405020304" pitchFamily="18" charset="0"/>
                <a:cs typeface="Times New Roman" panose="02020603050405020304" pitchFamily="18" charset="0"/>
              </a:rPr>
              <a:t>обеспечивают применительно к техническим регламентам, чтобы товарам, импортируемым с территории любого члена, предоставлялся режим не менее благоприятный, чем тот, который предоставляется подобным товарам национального происхождения и подобным товарам, происходящим из любой другой страны</a:t>
            </a:r>
            <a:r>
              <a:rPr lang="ru-RU" sz="1400" dirty="0" smtClean="0">
                <a:solidFill>
                  <a:prstClr val="black"/>
                </a:solidFill>
                <a:latin typeface="Times New Roman" panose="02020603050405020304" pitchFamily="18" charset="0"/>
                <a:cs typeface="Times New Roman" panose="02020603050405020304" pitchFamily="18" charset="0"/>
              </a:rPr>
              <a:t>.»</a:t>
            </a:r>
          </a:p>
          <a:p>
            <a:pPr marL="342900" lvl="1" indent="-342900" algn="just" defTabSz="457200">
              <a:buFont typeface="Arial"/>
              <a:buChar char="•"/>
            </a:pPr>
            <a:r>
              <a:rPr lang="ru-RU" sz="1400" dirty="0" smtClean="0">
                <a:solidFill>
                  <a:prstClr val="black"/>
                </a:solidFill>
                <a:latin typeface="Times New Roman" panose="02020603050405020304" pitchFamily="18" charset="0"/>
                <a:cs typeface="Times New Roman" panose="02020603050405020304" pitchFamily="18" charset="0"/>
              </a:rPr>
              <a:t>Это же </a:t>
            </a:r>
            <a:r>
              <a:rPr lang="ru-RU" sz="1400" dirty="0" err="1" smtClean="0">
                <a:solidFill>
                  <a:prstClr val="black"/>
                </a:solidFill>
                <a:latin typeface="Times New Roman" panose="02020603050405020304" pitchFamily="18" charset="0"/>
                <a:cs typeface="Times New Roman" panose="02020603050405020304" pitchFamily="18" charset="0"/>
              </a:rPr>
              <a:t>обяз</a:t>
            </a:r>
            <a:r>
              <a:rPr lang="ru-RU" sz="1400" dirty="0" smtClean="0">
                <a:solidFill>
                  <a:prstClr val="black"/>
                </a:solidFill>
                <a:latin typeface="Times New Roman" panose="02020603050405020304" pitchFamily="18" charset="0"/>
                <a:cs typeface="Times New Roman" panose="02020603050405020304" pitchFamily="18" charset="0"/>
              </a:rPr>
              <a:t>-во применяется к стандартам и </a:t>
            </a:r>
            <a:r>
              <a:rPr lang="ru-RU" sz="1400" dirty="0" err="1" smtClean="0">
                <a:solidFill>
                  <a:prstClr val="black"/>
                </a:solidFill>
                <a:latin typeface="Times New Roman" panose="02020603050405020304" pitchFamily="18" charset="0"/>
                <a:cs typeface="Times New Roman" panose="02020603050405020304" pitchFamily="18" charset="0"/>
              </a:rPr>
              <a:t>ПОС</a:t>
            </a:r>
            <a:r>
              <a:rPr lang="ru-RU" sz="1400" dirty="0" smtClean="0">
                <a:solidFill>
                  <a:prstClr val="black"/>
                </a:solidFill>
                <a:latin typeface="Times New Roman" panose="02020603050405020304" pitchFamily="18" charset="0"/>
                <a:cs typeface="Times New Roman" panose="02020603050405020304" pitchFamily="18" charset="0"/>
              </a:rPr>
              <a:t> (Приложение 3.</a:t>
            </a:r>
            <a:r>
              <a:rPr lang="de-DE" sz="1400" dirty="0" smtClean="0">
                <a:solidFill>
                  <a:prstClr val="black"/>
                </a:solidFill>
                <a:latin typeface="Times New Roman" panose="02020603050405020304" pitchFamily="18" charset="0"/>
                <a:cs typeface="Times New Roman" panose="02020603050405020304" pitchFamily="18" charset="0"/>
              </a:rPr>
              <a:t>D</a:t>
            </a:r>
            <a:r>
              <a:rPr lang="ru-RU" sz="1400" dirty="0" smtClean="0">
                <a:solidFill>
                  <a:prstClr val="black"/>
                </a:solidFill>
                <a:latin typeface="Times New Roman" panose="02020603050405020304" pitchFamily="18" charset="0"/>
                <a:cs typeface="Times New Roman" panose="02020603050405020304" pitchFamily="18" charset="0"/>
              </a:rPr>
              <a:t> к Соглашению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smtClean="0">
                <a:solidFill>
                  <a:prstClr val="black"/>
                </a:solidFill>
                <a:latin typeface="Times New Roman" panose="02020603050405020304" pitchFamily="18" charset="0"/>
                <a:cs typeface="Times New Roman" panose="02020603050405020304" pitchFamily="18" charset="0"/>
              </a:rPr>
              <a:t>и ст. 5.1.1 Соглашения о </a:t>
            </a:r>
            <a:r>
              <a:rPr lang="ru-RU" sz="1400" dirty="0" err="1" smtClean="0">
                <a:solidFill>
                  <a:prstClr val="black"/>
                </a:solidFill>
                <a:latin typeface="Times New Roman" panose="02020603050405020304" pitchFamily="18" charset="0"/>
                <a:cs typeface="Times New Roman" panose="02020603050405020304" pitchFamily="18" charset="0"/>
              </a:rPr>
              <a:t>ТБТ</a:t>
            </a:r>
            <a:r>
              <a:rPr lang="ru-RU" sz="1400" dirty="0" smtClean="0">
                <a:solidFill>
                  <a:prstClr val="black"/>
                </a:solidFill>
                <a:latin typeface="Times New Roman" panose="02020603050405020304" pitchFamily="18" charset="0"/>
                <a:cs typeface="Times New Roman" panose="02020603050405020304" pitchFamily="18" charset="0"/>
              </a:rPr>
              <a:t>).</a:t>
            </a:r>
          </a:p>
          <a:p>
            <a:pPr marL="342900" lvl="1" indent="-342900" algn="just" defTabSz="457200">
              <a:buFont typeface="Arial"/>
              <a:buChar char="•"/>
            </a:pPr>
            <a:r>
              <a:rPr lang="ru-RU" sz="1400" dirty="0" err="1" smtClean="0">
                <a:solidFill>
                  <a:prstClr val="black"/>
                </a:solidFill>
                <a:latin typeface="Times New Roman" panose="02020603050405020304" pitchFamily="18" charset="0"/>
                <a:cs typeface="Times New Roman" panose="02020603050405020304" pitchFamily="18" charset="0"/>
              </a:rPr>
              <a:t>Обяз</a:t>
            </a:r>
            <a:r>
              <a:rPr lang="ru-RU" sz="1400" dirty="0" smtClean="0">
                <a:solidFill>
                  <a:prstClr val="black"/>
                </a:solidFill>
                <a:latin typeface="Times New Roman" panose="02020603050405020304" pitchFamily="18" charset="0"/>
                <a:cs typeface="Times New Roman" panose="02020603050405020304" pitchFamily="18" charset="0"/>
              </a:rPr>
              <a:t>-во предоставить нац. режим: </a:t>
            </a:r>
            <a:r>
              <a:rPr lang="ru-RU" sz="1400" kern="0" dirty="0" smtClean="0">
                <a:solidFill>
                  <a:srgbClr val="3C230A"/>
                </a:solidFill>
                <a:latin typeface="Times New Roman"/>
              </a:rPr>
              <a:t>США </a:t>
            </a:r>
            <a:r>
              <a:rPr lang="ru-RU" sz="1400" kern="0" dirty="0">
                <a:solidFill>
                  <a:srgbClr val="3C230A"/>
                </a:solidFill>
                <a:latin typeface="Times New Roman"/>
              </a:rPr>
              <a:t>– ароматизированные сигареты (2012 г</a:t>
            </a:r>
            <a:r>
              <a:rPr lang="ru-RU" sz="1400" kern="0" dirty="0" smtClean="0">
                <a:solidFill>
                  <a:srgbClr val="3C230A"/>
                </a:solidFill>
                <a:latin typeface="Times New Roman"/>
              </a:rPr>
              <a:t>.); </a:t>
            </a:r>
            <a:r>
              <a:rPr lang="ru-RU" sz="1400" kern="0" dirty="0">
                <a:solidFill>
                  <a:srgbClr val="3C230A"/>
                </a:solidFill>
                <a:latin typeface="Times New Roman"/>
              </a:rPr>
              <a:t>США – </a:t>
            </a:r>
            <a:r>
              <a:rPr lang="de-DE" sz="1400" kern="0" dirty="0">
                <a:solidFill>
                  <a:srgbClr val="3C230A"/>
                </a:solidFill>
                <a:latin typeface="Times New Roman"/>
              </a:rPr>
              <a:t>COOL </a:t>
            </a:r>
            <a:r>
              <a:rPr lang="en-US" sz="1400" kern="0" dirty="0">
                <a:solidFill>
                  <a:srgbClr val="3C230A"/>
                </a:solidFill>
                <a:latin typeface="Times New Roman"/>
              </a:rPr>
              <a:t>(2012 </a:t>
            </a:r>
            <a:r>
              <a:rPr lang="ru-RU" sz="1400" kern="0" dirty="0">
                <a:solidFill>
                  <a:srgbClr val="3C230A"/>
                </a:solidFill>
                <a:latin typeface="Times New Roman"/>
              </a:rPr>
              <a:t>г.); США – тунец </a:t>
            </a:r>
            <a:r>
              <a:rPr lang="de-DE" sz="1400" kern="0" dirty="0">
                <a:solidFill>
                  <a:srgbClr val="3C230A"/>
                </a:solidFill>
                <a:latin typeface="Times New Roman"/>
              </a:rPr>
              <a:t>II </a:t>
            </a:r>
            <a:r>
              <a:rPr lang="ru-RU" sz="1400" kern="0" dirty="0">
                <a:solidFill>
                  <a:srgbClr val="3C230A"/>
                </a:solidFill>
                <a:latin typeface="Times New Roman"/>
              </a:rPr>
              <a:t>(Мексика) (2012 г</a:t>
            </a:r>
            <a:r>
              <a:rPr lang="ru-RU" sz="1400" kern="0" dirty="0" smtClean="0">
                <a:solidFill>
                  <a:srgbClr val="3C230A"/>
                </a:solidFill>
                <a:latin typeface="Times New Roman"/>
              </a:rPr>
              <a:t>.). Во всех 3 делах </a:t>
            </a:r>
            <a:r>
              <a:rPr lang="ru-RU" sz="1400" kern="0" dirty="0" err="1" smtClean="0">
                <a:solidFill>
                  <a:srgbClr val="3C230A"/>
                </a:solidFill>
                <a:latin typeface="Times New Roman"/>
              </a:rPr>
              <a:t>ТГ</a:t>
            </a:r>
            <a:r>
              <a:rPr lang="ru-RU" sz="1400" kern="0" dirty="0" smtClean="0">
                <a:solidFill>
                  <a:srgbClr val="3C230A"/>
                </a:solidFill>
                <a:latin typeface="Times New Roman"/>
              </a:rPr>
              <a:t> / АО пришли к выводу, что США нарушили </a:t>
            </a:r>
            <a:r>
              <a:rPr lang="ru-RU" sz="1400" kern="0" dirty="0" err="1" smtClean="0">
                <a:solidFill>
                  <a:srgbClr val="3C230A"/>
                </a:solidFill>
                <a:latin typeface="Times New Roman"/>
              </a:rPr>
              <a:t>обяз</a:t>
            </a:r>
            <a:r>
              <a:rPr lang="ru-RU" sz="1400" kern="0" dirty="0" smtClean="0">
                <a:solidFill>
                  <a:srgbClr val="3C230A"/>
                </a:solidFill>
                <a:latin typeface="Times New Roman"/>
              </a:rPr>
              <a:t>-во предоставить нац. режим, а в одном деле (тунец) – также и </a:t>
            </a:r>
            <a:r>
              <a:rPr lang="ru-RU" sz="1400" kern="0" dirty="0" err="1" smtClean="0">
                <a:solidFill>
                  <a:srgbClr val="3C230A"/>
                </a:solidFill>
                <a:latin typeface="Times New Roman"/>
              </a:rPr>
              <a:t>РНБ</a:t>
            </a:r>
            <a:r>
              <a:rPr lang="ru-RU" sz="1400" kern="0" dirty="0" smtClean="0">
                <a:solidFill>
                  <a:srgbClr val="3C230A"/>
                </a:solidFill>
                <a:latin typeface="Times New Roman"/>
              </a:rPr>
              <a:t>. </a:t>
            </a:r>
          </a:p>
          <a:p>
            <a:pPr marL="342900" lvl="1" indent="-342900" algn="just" defTabSz="457200">
              <a:buFont typeface="Arial"/>
              <a:buChar char="•"/>
            </a:pPr>
            <a:r>
              <a:rPr lang="ru-RU" sz="1400" kern="0" dirty="0" smtClean="0">
                <a:solidFill>
                  <a:srgbClr val="3C230A"/>
                </a:solidFill>
                <a:latin typeface="Times New Roman"/>
              </a:rPr>
              <a:t>США </a:t>
            </a:r>
            <a:r>
              <a:rPr lang="ru-RU" sz="1400" kern="0" dirty="0">
                <a:solidFill>
                  <a:srgbClr val="3C230A"/>
                </a:solidFill>
                <a:latin typeface="Times New Roman"/>
              </a:rPr>
              <a:t>– ароматизированные сигареты (2012 г</a:t>
            </a:r>
            <a:r>
              <a:rPr lang="ru-RU" sz="1400" kern="0" dirty="0" smtClean="0">
                <a:solidFill>
                  <a:srgbClr val="3C230A"/>
                </a:solidFill>
                <a:latin typeface="Times New Roman"/>
              </a:rPr>
              <a:t>.), доклад АО: 3 условия: мера является </a:t>
            </a:r>
            <a:r>
              <a:rPr lang="ru-RU" sz="1400" kern="0" dirty="0" err="1" smtClean="0">
                <a:solidFill>
                  <a:srgbClr val="3C230A"/>
                </a:solidFill>
                <a:latin typeface="Times New Roman"/>
              </a:rPr>
              <a:t>техрегламентом</a:t>
            </a:r>
            <a:r>
              <a:rPr lang="ru-RU" sz="1400" kern="0" dirty="0" smtClean="0">
                <a:solidFill>
                  <a:srgbClr val="3C230A"/>
                </a:solidFill>
                <a:latin typeface="Times New Roman"/>
              </a:rPr>
              <a:t>; импортируемые и внутренние товары подобны; обращение с импортируемыми товарами – менее благоприятное, чем с внутренними.</a:t>
            </a:r>
            <a:r>
              <a:rPr lang="ru-RU" sz="1400" kern="0" dirty="0">
                <a:solidFill>
                  <a:srgbClr val="3C230A"/>
                </a:solidFill>
                <a:latin typeface="Times New Roman"/>
              </a:rPr>
              <a:t> США – тунец </a:t>
            </a:r>
            <a:r>
              <a:rPr lang="de-DE" sz="1400" kern="0" dirty="0">
                <a:solidFill>
                  <a:srgbClr val="3C230A"/>
                </a:solidFill>
                <a:latin typeface="Times New Roman"/>
              </a:rPr>
              <a:t>II </a:t>
            </a:r>
            <a:r>
              <a:rPr lang="ru-RU" sz="1400" kern="0" dirty="0">
                <a:solidFill>
                  <a:srgbClr val="3C230A"/>
                </a:solidFill>
                <a:latin typeface="Times New Roman"/>
              </a:rPr>
              <a:t>(Мексика) (2012 г</a:t>
            </a:r>
            <a:r>
              <a:rPr lang="ru-RU" sz="1400" kern="0" dirty="0" smtClean="0">
                <a:solidFill>
                  <a:srgbClr val="3C230A"/>
                </a:solidFill>
                <a:latin typeface="Times New Roman"/>
              </a:rPr>
              <a:t>.): 3-</a:t>
            </a:r>
            <a:r>
              <a:rPr lang="ru-RU" sz="1400" kern="0" dirty="0" err="1" smtClean="0">
                <a:solidFill>
                  <a:srgbClr val="3C230A"/>
                </a:solidFill>
                <a:latin typeface="Times New Roman"/>
              </a:rPr>
              <a:t>ий</a:t>
            </a:r>
            <a:r>
              <a:rPr lang="ru-RU" sz="1400" kern="0" dirty="0" smtClean="0">
                <a:solidFill>
                  <a:srgbClr val="3C230A"/>
                </a:solidFill>
                <a:latin typeface="Times New Roman"/>
              </a:rPr>
              <a:t> элемент теста – другой: сравнивать нужно импортируемые товары из одних стран с импортируемыми товарами из других стран.</a:t>
            </a:r>
          </a:p>
          <a:p>
            <a:pPr marL="342900" lvl="1" indent="-342900" algn="just" defTabSz="457200">
              <a:buFont typeface="Arial"/>
              <a:buChar char="•"/>
            </a:pPr>
            <a:r>
              <a:rPr lang="ru-RU" sz="1400" kern="0" dirty="0" smtClean="0">
                <a:solidFill>
                  <a:srgbClr val="3C230A"/>
                </a:solidFill>
                <a:latin typeface="Times New Roman"/>
              </a:rPr>
              <a:t>Соглашение о </a:t>
            </a:r>
            <a:r>
              <a:rPr lang="ru-RU" sz="1400" kern="0" dirty="0" err="1" smtClean="0">
                <a:solidFill>
                  <a:srgbClr val="3C230A"/>
                </a:solidFill>
                <a:latin typeface="Times New Roman"/>
              </a:rPr>
              <a:t>ТБТ</a:t>
            </a:r>
            <a:r>
              <a:rPr lang="ru-RU" sz="1400" kern="0" dirty="0" smtClean="0">
                <a:solidFill>
                  <a:srgbClr val="3C230A"/>
                </a:solidFill>
                <a:latin typeface="Times New Roman"/>
              </a:rPr>
              <a:t> не содержит положения вроде ст. ХХ ГАТТ 1994 г. (общие исключения), которая могла бы оправдать меры, не соответствующие </a:t>
            </a:r>
            <a:r>
              <a:rPr lang="ru-RU" sz="1400" kern="0" dirty="0" err="1" smtClean="0">
                <a:solidFill>
                  <a:srgbClr val="3C230A"/>
                </a:solidFill>
                <a:latin typeface="Times New Roman"/>
              </a:rPr>
              <a:t>РНБ</a:t>
            </a:r>
            <a:r>
              <a:rPr lang="ru-RU" sz="1400" kern="0" dirty="0" smtClean="0">
                <a:solidFill>
                  <a:srgbClr val="3C230A"/>
                </a:solidFill>
                <a:latin typeface="Times New Roman"/>
              </a:rPr>
              <a:t> или нац. режиму.</a:t>
            </a:r>
          </a:p>
          <a:p>
            <a:pPr marL="342900" lvl="1" indent="-342900" algn="just" defTabSz="457200">
              <a:buFont typeface="Arial"/>
              <a:buChar char="•"/>
            </a:pPr>
            <a:endParaRPr lang="ru-RU" sz="1400" kern="0" dirty="0">
              <a:solidFill>
                <a:srgbClr val="3C230A"/>
              </a:solidFill>
              <a:latin typeface="Times New Roman"/>
            </a:endParaRPr>
          </a:p>
          <a:p>
            <a:pPr marL="342900" lvl="1" indent="-342900" algn="just" defTabSz="457200">
              <a:buFont typeface="Arial"/>
              <a:buChar char="•"/>
            </a:pPr>
            <a:endParaRPr lang="en-US" sz="1400" dirty="0">
              <a:solidFill>
                <a:prstClr val="black"/>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748E94A0-A2A5-4963-AD35-669EF60B976A}" type="datetime1">
              <a:rPr lang="en-US" smtClean="0"/>
              <a:t>3/1/2021</a:t>
            </a:fld>
            <a:endParaRPr lang="en-US"/>
          </a:p>
        </p:txBody>
      </p:sp>
      <p:sp>
        <p:nvSpPr>
          <p:cNvPr id="5" name="Slide Number Placeholder 4"/>
          <p:cNvSpPr>
            <a:spLocks noGrp="1"/>
          </p:cNvSpPr>
          <p:nvPr>
            <p:ph type="sldNum" sz="quarter" idx="12"/>
          </p:nvPr>
        </p:nvSpPr>
        <p:spPr/>
        <p:txBody>
          <a:bodyPr/>
          <a:lstStyle/>
          <a:p>
            <a:fld id="{D6B5C6E0-1DA3-4D5F-BBB9-FE86C9799D92}" type="slidenum">
              <a:rPr lang="en-US" smtClean="0"/>
              <a:t>12</a:t>
            </a:fld>
            <a:endParaRPr lang="en-US"/>
          </a:p>
        </p:txBody>
      </p:sp>
    </p:spTree>
    <p:extLst>
      <p:ext uri="{BB962C8B-B14F-4D97-AF65-F5344CB8AC3E}">
        <p14:creationId xmlns:p14="http://schemas.microsoft.com/office/powerpoint/2010/main" val="297290727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0"/>
            <a:ext cx="8229600" cy="914400"/>
          </a:xfrm>
        </p:spPr>
        <p:txBody>
          <a:bodyPr vert="horz" lIns="91440" tIns="45720" rIns="91440" bIns="45720" rtlCol="0" anchor="ctr">
            <a:normAutofit fontScale="90000"/>
          </a:bodyPr>
          <a:lstStyle/>
          <a:p>
            <a:pPr algn="l"/>
            <a:r>
              <a:rPr lang="ru-RU" sz="3600" b="1" kern="0" dirty="0" smtClean="0">
                <a:solidFill>
                  <a:srgbClr val="00A3DF"/>
                </a:solidFill>
                <a:latin typeface="Times New Roman"/>
              </a:rPr>
              <a:t>Какие товары являются «подобными»?</a:t>
            </a:r>
            <a:endParaRPr lang="en-US" sz="3600" b="1" kern="0" dirty="0">
              <a:solidFill>
                <a:srgbClr val="00A3DF"/>
              </a:solidFill>
              <a:latin typeface="Times New Roman"/>
            </a:endParaRPr>
          </a:p>
        </p:txBody>
      </p:sp>
      <p:sp>
        <p:nvSpPr>
          <p:cNvPr id="3" name="Content Placeholder 2"/>
          <p:cNvSpPr>
            <a:spLocks noGrp="1"/>
          </p:cNvSpPr>
          <p:nvPr>
            <p:ph idx="1"/>
          </p:nvPr>
        </p:nvSpPr>
        <p:spPr>
          <a:xfrm>
            <a:off x="152400" y="1066800"/>
            <a:ext cx="8763000" cy="5059363"/>
          </a:xfrm>
        </p:spPr>
        <p:txBody>
          <a:bodyPr vert="horz" lIns="91440" tIns="45720" rIns="91440" bIns="45720" rtlCol="0">
            <a:normAutofit lnSpcReduction="10000"/>
          </a:bodyPr>
          <a:lstStyle/>
          <a:p>
            <a:pPr algn="just" defTabSz="457200">
              <a:buFont typeface="Arial"/>
            </a:pPr>
            <a:r>
              <a:rPr lang="ru-RU" sz="1800" kern="0" dirty="0" err="1" smtClean="0">
                <a:solidFill>
                  <a:srgbClr val="3C230A"/>
                </a:solidFill>
                <a:latin typeface="Times New Roman"/>
              </a:rPr>
              <a:t>Обяз</a:t>
            </a:r>
            <a:r>
              <a:rPr lang="ru-RU" sz="1800" kern="0" dirty="0" smtClean="0">
                <a:solidFill>
                  <a:srgbClr val="3C230A"/>
                </a:solidFill>
                <a:latin typeface="Times New Roman"/>
              </a:rPr>
              <a:t>-во по ст. 2.1 Соглашения о </a:t>
            </a:r>
            <a:r>
              <a:rPr lang="ru-RU" sz="1800" kern="0" dirty="0" err="1" smtClean="0">
                <a:solidFill>
                  <a:srgbClr val="3C230A"/>
                </a:solidFill>
                <a:latin typeface="Times New Roman"/>
              </a:rPr>
              <a:t>ТБТ</a:t>
            </a:r>
            <a:r>
              <a:rPr lang="ru-RU" sz="1800" kern="0" dirty="0" smtClean="0">
                <a:solidFill>
                  <a:srgbClr val="3C230A"/>
                </a:solidFill>
                <a:latin typeface="Times New Roman"/>
              </a:rPr>
              <a:t> применяется только к «подобным» товарам. Напр., являются ли автомобиль типа «</a:t>
            </a:r>
            <a:r>
              <a:rPr lang="de-DE" sz="1800" kern="0" dirty="0" smtClean="0">
                <a:solidFill>
                  <a:srgbClr val="3C230A"/>
                </a:solidFill>
                <a:latin typeface="Times New Roman"/>
              </a:rPr>
              <a:t>SUV</a:t>
            </a:r>
            <a:r>
              <a:rPr lang="ru-RU" sz="1800" kern="0" dirty="0" smtClean="0">
                <a:solidFill>
                  <a:srgbClr val="3C230A"/>
                </a:solidFill>
                <a:latin typeface="Times New Roman"/>
              </a:rPr>
              <a:t>» (</a:t>
            </a:r>
            <a:r>
              <a:rPr lang="en-US" sz="1800" kern="0" dirty="0" smtClean="0">
                <a:solidFill>
                  <a:srgbClr val="3C230A"/>
                </a:solidFill>
                <a:latin typeface="Times New Roman"/>
              </a:rPr>
              <a:t>sports utility vehicle)</a:t>
            </a:r>
            <a:r>
              <a:rPr lang="ru-RU" sz="1800" kern="0" dirty="0" smtClean="0">
                <a:solidFill>
                  <a:srgbClr val="3C230A"/>
                </a:solidFill>
                <a:latin typeface="Times New Roman"/>
              </a:rPr>
              <a:t> и семейный а/м, апельсиновый и томатный соки, лэптоп и настольный </a:t>
            </a:r>
            <a:r>
              <a:rPr lang="ru-RU" sz="1800" kern="0" dirty="0" err="1" smtClean="0">
                <a:solidFill>
                  <a:srgbClr val="3C230A"/>
                </a:solidFill>
                <a:latin typeface="Times New Roman"/>
              </a:rPr>
              <a:t>РС</a:t>
            </a:r>
            <a:r>
              <a:rPr lang="ru-RU" sz="1800" kern="0" dirty="0" smtClean="0">
                <a:solidFill>
                  <a:srgbClr val="3C230A"/>
                </a:solidFill>
                <a:latin typeface="Times New Roman"/>
              </a:rPr>
              <a:t>, свинина и говядина, виски и </a:t>
            </a:r>
            <a:r>
              <a:rPr lang="ru-RU" sz="1800" kern="0" dirty="0" err="1" smtClean="0">
                <a:solidFill>
                  <a:srgbClr val="3C230A"/>
                </a:solidFill>
                <a:latin typeface="Times New Roman"/>
              </a:rPr>
              <a:t>брэнди</a:t>
            </a:r>
            <a:r>
              <a:rPr lang="ru-RU" sz="1800" kern="0" dirty="0" smtClean="0">
                <a:solidFill>
                  <a:srgbClr val="3C230A"/>
                </a:solidFill>
                <a:latin typeface="Times New Roman"/>
              </a:rPr>
              <a:t> «подобными»?</a:t>
            </a:r>
          </a:p>
          <a:p>
            <a:pPr algn="just" defTabSz="457200">
              <a:buFont typeface="Arial"/>
            </a:pPr>
            <a:r>
              <a:rPr lang="ru-RU" sz="1800" kern="0" dirty="0" smtClean="0">
                <a:solidFill>
                  <a:srgbClr val="3C230A"/>
                </a:solidFill>
                <a:latin typeface="Times New Roman"/>
              </a:rPr>
              <a:t>По ст. </a:t>
            </a:r>
            <a:r>
              <a:rPr lang="de-DE" sz="1800" kern="0" dirty="0" smtClean="0">
                <a:solidFill>
                  <a:srgbClr val="3C230A"/>
                </a:solidFill>
                <a:latin typeface="Times New Roman"/>
              </a:rPr>
              <a:t>III </a:t>
            </a:r>
            <a:r>
              <a:rPr lang="ru-RU" sz="1800" kern="0" dirty="0" smtClean="0">
                <a:solidFill>
                  <a:srgbClr val="3C230A"/>
                </a:solidFill>
                <a:latin typeface="Times New Roman"/>
              </a:rPr>
              <a:t>ГАТТ определяющим фактором является характер и объем конкурентного соотношения между товарами.</a:t>
            </a:r>
          </a:p>
          <a:p>
            <a:pPr algn="just" defTabSz="457200">
              <a:buFont typeface="Arial"/>
            </a:pPr>
            <a:r>
              <a:rPr lang="ru-RU" sz="1800" kern="0" dirty="0">
                <a:solidFill>
                  <a:srgbClr val="3C230A"/>
                </a:solidFill>
                <a:latin typeface="Times New Roman"/>
              </a:rPr>
              <a:t>США – ароматизированные сигареты (2012 г</a:t>
            </a:r>
            <a:r>
              <a:rPr lang="ru-RU" sz="1800" kern="0" dirty="0" smtClean="0">
                <a:solidFill>
                  <a:srgbClr val="3C230A"/>
                </a:solidFill>
                <a:latin typeface="Times New Roman"/>
              </a:rPr>
              <a:t>.), доклад </a:t>
            </a:r>
            <a:r>
              <a:rPr lang="ru-RU" sz="1800" kern="0" dirty="0" err="1" smtClean="0">
                <a:solidFill>
                  <a:srgbClr val="3C230A"/>
                </a:solidFill>
                <a:latin typeface="Times New Roman"/>
              </a:rPr>
              <a:t>ТГ</a:t>
            </a:r>
            <a:r>
              <a:rPr lang="ru-RU" sz="1800" kern="0" dirty="0" smtClean="0">
                <a:solidFill>
                  <a:srgbClr val="3C230A"/>
                </a:solidFill>
                <a:latin typeface="Times New Roman"/>
              </a:rPr>
              <a:t>: определяющий фактор – цель и задачи </a:t>
            </a:r>
            <a:r>
              <a:rPr lang="ru-RU" sz="1800" kern="0" dirty="0" err="1" smtClean="0">
                <a:solidFill>
                  <a:srgbClr val="3C230A"/>
                </a:solidFill>
                <a:latin typeface="Times New Roman"/>
              </a:rPr>
              <a:t>техрегламента</a:t>
            </a:r>
            <a:r>
              <a:rPr lang="ru-RU" sz="1800" kern="0" dirty="0" smtClean="0">
                <a:solidFill>
                  <a:srgbClr val="3C230A"/>
                </a:solidFill>
                <a:latin typeface="Times New Roman"/>
              </a:rPr>
              <a:t>, а не конкурентное соотношение </a:t>
            </a:r>
            <a:r>
              <a:rPr lang="ru-RU" sz="1800" kern="0" dirty="0">
                <a:solidFill>
                  <a:srgbClr val="3C230A"/>
                </a:solidFill>
                <a:latin typeface="Times New Roman"/>
              </a:rPr>
              <a:t>между </a:t>
            </a:r>
            <a:r>
              <a:rPr lang="ru-RU" sz="1800" kern="0" dirty="0" smtClean="0">
                <a:solidFill>
                  <a:srgbClr val="3C230A"/>
                </a:solidFill>
                <a:latin typeface="Times New Roman"/>
              </a:rPr>
              <a:t>товарами. Однако АО не согласился с </a:t>
            </a:r>
            <a:r>
              <a:rPr lang="ru-RU" sz="1800" kern="0" dirty="0" err="1" smtClean="0">
                <a:solidFill>
                  <a:srgbClr val="3C230A"/>
                </a:solidFill>
                <a:latin typeface="Times New Roman"/>
              </a:rPr>
              <a:t>ТГ</a:t>
            </a:r>
            <a:r>
              <a:rPr lang="ru-RU" sz="1800" kern="0" dirty="0" smtClean="0">
                <a:solidFill>
                  <a:srgbClr val="3C230A"/>
                </a:solidFill>
                <a:latin typeface="Times New Roman"/>
              </a:rPr>
              <a:t>: определение «подобности» товаров по ст. 2.1 Соглашения о </a:t>
            </a:r>
            <a:r>
              <a:rPr lang="ru-RU" sz="1800" kern="0" dirty="0" err="1" smtClean="0">
                <a:solidFill>
                  <a:srgbClr val="3C230A"/>
                </a:solidFill>
                <a:latin typeface="Times New Roman"/>
              </a:rPr>
              <a:t>ТБТ</a:t>
            </a:r>
            <a:r>
              <a:rPr lang="ru-RU" sz="1800" kern="0" dirty="0" smtClean="0">
                <a:solidFill>
                  <a:srgbClr val="3C230A"/>
                </a:solidFill>
                <a:latin typeface="Times New Roman"/>
              </a:rPr>
              <a:t> совпадает с тестом по ст. </a:t>
            </a:r>
            <a:r>
              <a:rPr lang="de-DE" sz="1800" kern="0" dirty="0" smtClean="0">
                <a:solidFill>
                  <a:srgbClr val="3C230A"/>
                </a:solidFill>
                <a:latin typeface="Times New Roman"/>
              </a:rPr>
              <a:t>III</a:t>
            </a:r>
            <a:r>
              <a:rPr lang="en-US" sz="1800" kern="0" dirty="0" smtClean="0">
                <a:solidFill>
                  <a:srgbClr val="3C230A"/>
                </a:solidFill>
                <a:latin typeface="Times New Roman"/>
              </a:rPr>
              <a:t>:4 </a:t>
            </a:r>
            <a:r>
              <a:rPr lang="ru-RU" sz="1800" kern="0" dirty="0" smtClean="0">
                <a:solidFill>
                  <a:srgbClr val="3C230A"/>
                </a:solidFill>
                <a:latin typeface="Times New Roman"/>
              </a:rPr>
              <a:t>ГАТТ 1994 г. (т.е. конкурентное соотношение </a:t>
            </a:r>
            <a:r>
              <a:rPr lang="ru-RU" sz="1800" kern="0" dirty="0">
                <a:solidFill>
                  <a:srgbClr val="3C230A"/>
                </a:solidFill>
                <a:latin typeface="Times New Roman"/>
              </a:rPr>
              <a:t>между </a:t>
            </a:r>
            <a:r>
              <a:rPr lang="ru-RU" sz="1800" kern="0" dirty="0" smtClean="0">
                <a:solidFill>
                  <a:srgbClr val="3C230A"/>
                </a:solidFill>
                <a:latin typeface="Times New Roman"/>
              </a:rPr>
              <a:t>товарами).</a:t>
            </a:r>
          </a:p>
          <a:p>
            <a:pPr algn="just" defTabSz="457200">
              <a:buFont typeface="Arial"/>
            </a:pPr>
            <a:r>
              <a:rPr lang="ru-RU" sz="1800" kern="0" dirty="0" smtClean="0">
                <a:solidFill>
                  <a:srgbClr val="3C230A"/>
                </a:solidFill>
                <a:latin typeface="Times New Roman"/>
              </a:rPr>
              <a:t>В своей апелляции США не оспаривали мнение </a:t>
            </a:r>
            <a:r>
              <a:rPr lang="ru-RU" sz="1800" kern="0" dirty="0" err="1" smtClean="0">
                <a:solidFill>
                  <a:srgbClr val="3C230A"/>
                </a:solidFill>
                <a:latin typeface="Times New Roman"/>
              </a:rPr>
              <a:t>ТГ</a:t>
            </a:r>
            <a:r>
              <a:rPr lang="ru-RU" sz="1800" kern="0" dirty="0" smtClean="0">
                <a:solidFill>
                  <a:srgbClr val="3C230A"/>
                </a:solidFill>
                <a:latin typeface="Times New Roman"/>
              </a:rPr>
              <a:t> по таким критериям «подобности» товаров, как «физические характеристики» и «таможенная классификация», но не согласились с выводами </a:t>
            </a:r>
            <a:r>
              <a:rPr lang="ru-RU" sz="1800" kern="0" dirty="0" err="1" smtClean="0">
                <a:solidFill>
                  <a:srgbClr val="3C230A"/>
                </a:solidFill>
                <a:latin typeface="Times New Roman"/>
              </a:rPr>
              <a:t>ТГ</a:t>
            </a:r>
            <a:r>
              <a:rPr lang="ru-RU" sz="1800" kern="0" dirty="0" smtClean="0">
                <a:solidFill>
                  <a:srgbClr val="3C230A"/>
                </a:solidFill>
                <a:latin typeface="Times New Roman"/>
              </a:rPr>
              <a:t> относительно «конечного использования» и «вкусов и привычек потребителей». </a:t>
            </a:r>
            <a:r>
              <a:rPr lang="ru-RU" sz="1800" kern="0" dirty="0" err="1" smtClean="0">
                <a:solidFill>
                  <a:srgbClr val="3C230A"/>
                </a:solidFill>
                <a:latin typeface="Times New Roman"/>
              </a:rPr>
              <a:t>ТГ</a:t>
            </a:r>
            <a:r>
              <a:rPr lang="ru-RU" sz="1800" kern="0" dirty="0" smtClean="0">
                <a:solidFill>
                  <a:srgbClr val="3C230A"/>
                </a:solidFill>
                <a:latin typeface="Times New Roman"/>
              </a:rPr>
              <a:t> и АО: сигареты, ароматизированные гвоздикой, являются «подобными» (по смысле ст. 2.1 Соглашения о </a:t>
            </a:r>
            <a:r>
              <a:rPr lang="ru-RU" sz="1800" kern="0" dirty="0" err="1" smtClean="0">
                <a:solidFill>
                  <a:srgbClr val="3C230A"/>
                </a:solidFill>
                <a:latin typeface="Times New Roman"/>
              </a:rPr>
              <a:t>ТБТ</a:t>
            </a:r>
            <a:r>
              <a:rPr lang="ru-RU" sz="1800" kern="0" dirty="0" smtClean="0">
                <a:solidFill>
                  <a:srgbClr val="3C230A"/>
                </a:solidFill>
                <a:latin typeface="Times New Roman"/>
              </a:rPr>
              <a:t>) сигаретам с ментолом.</a:t>
            </a:r>
          </a:p>
          <a:p>
            <a:pPr algn="just" defTabSz="457200">
              <a:buFont typeface="Arial"/>
            </a:pPr>
            <a:r>
              <a:rPr lang="ru-RU" sz="1800" kern="0" dirty="0" smtClean="0">
                <a:solidFill>
                  <a:srgbClr val="3C230A"/>
                </a:solidFill>
                <a:latin typeface="Times New Roman"/>
              </a:rPr>
              <a:t>АО: при определении «подобности» товаров </a:t>
            </a:r>
            <a:r>
              <a:rPr lang="ru-RU" sz="1800" kern="0" dirty="0" err="1" smtClean="0">
                <a:solidFill>
                  <a:srgbClr val="3C230A"/>
                </a:solidFill>
                <a:latin typeface="Times New Roman"/>
              </a:rPr>
              <a:t>ТГ</a:t>
            </a:r>
            <a:r>
              <a:rPr lang="ru-RU" sz="1800" kern="0" dirty="0" smtClean="0">
                <a:solidFill>
                  <a:srgbClr val="3C230A"/>
                </a:solidFill>
                <a:latin typeface="Times New Roman"/>
              </a:rPr>
              <a:t> не ограничена теми товарами, на которые заявитель указал как на аналогичные.</a:t>
            </a:r>
            <a:endParaRPr lang="en-US" sz="18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13</a:t>
            </a:fld>
            <a:endParaRPr lang="en-US"/>
          </a:p>
        </p:txBody>
      </p:sp>
      <p:pic>
        <p:nvPicPr>
          <p:cNvPr id="7" name="Picture 2"/>
          <p:cNvPicPr>
            <a:picLocks noChangeAspect="1" noChangeArrowheads="1"/>
          </p:cNvPicPr>
          <p:nvPr/>
        </p:nvPicPr>
        <p:blipFill>
          <a:blip r:embed="rId3">
            <a:duotone>
              <a:prstClr val="black"/>
              <a:schemeClr val="accent6">
                <a:tint val="45000"/>
                <a:satMod val="400000"/>
              </a:schemeClr>
            </a:duotone>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55795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1143000"/>
          </a:xfrm>
        </p:spPr>
        <p:txBody>
          <a:bodyPr vert="horz" lIns="91440" tIns="45720" rIns="91440" bIns="45720" rtlCol="0" anchor="ctr">
            <a:normAutofit/>
          </a:bodyPr>
          <a:lstStyle/>
          <a:p>
            <a:pPr algn="l"/>
            <a:r>
              <a:rPr lang="ru-RU" sz="3100" b="1" kern="0" dirty="0" smtClean="0">
                <a:solidFill>
                  <a:srgbClr val="00A3DF"/>
                </a:solidFill>
                <a:latin typeface="Times New Roman"/>
              </a:rPr>
              <a:t>Что такое «не менее благоприятное обращение»?</a:t>
            </a:r>
            <a:endParaRPr lang="en-US" sz="3100" b="1" kern="0" dirty="0">
              <a:solidFill>
                <a:srgbClr val="00A3DF"/>
              </a:solidFill>
              <a:latin typeface="Times New Roman"/>
            </a:endParaRPr>
          </a:p>
        </p:txBody>
      </p:sp>
      <p:sp>
        <p:nvSpPr>
          <p:cNvPr id="3" name="Content Placeholder 2"/>
          <p:cNvSpPr>
            <a:spLocks noGrp="1"/>
          </p:cNvSpPr>
          <p:nvPr>
            <p:ph idx="1"/>
          </p:nvPr>
        </p:nvSpPr>
        <p:spPr>
          <a:xfrm>
            <a:off x="419100" y="1066800"/>
            <a:ext cx="8229600" cy="5181600"/>
          </a:xfrm>
        </p:spPr>
        <p:txBody>
          <a:bodyPr vert="horz" lIns="91440" tIns="45720" rIns="91440" bIns="45720" rtlCol="0">
            <a:normAutofit fontScale="85000" lnSpcReduction="20000"/>
          </a:bodyPr>
          <a:lstStyle/>
          <a:p>
            <a:r>
              <a:rPr lang="ru-RU" sz="1800" kern="0" dirty="0" smtClean="0">
                <a:solidFill>
                  <a:srgbClr val="3C230A"/>
                </a:solidFill>
                <a:latin typeface="Times New Roman"/>
              </a:rPr>
              <a:t>Факт того, что мера отличает одни «подобные» товары от других, само по себе не достаточен, чтобы прийти к выводу, что мера не соответствует ст. 2.1 Соглашения о </a:t>
            </a:r>
            <a:r>
              <a:rPr lang="ru-RU" sz="1800" kern="0" dirty="0" err="1" smtClean="0">
                <a:solidFill>
                  <a:srgbClr val="3C230A"/>
                </a:solidFill>
                <a:latin typeface="Times New Roman"/>
              </a:rPr>
              <a:t>ТБТ</a:t>
            </a:r>
            <a:r>
              <a:rPr lang="ru-RU" sz="1800" kern="0" dirty="0" smtClean="0">
                <a:solidFill>
                  <a:srgbClr val="3C230A"/>
                </a:solidFill>
                <a:latin typeface="Times New Roman"/>
              </a:rPr>
              <a:t>.</a:t>
            </a:r>
          </a:p>
          <a:p>
            <a:r>
              <a:rPr lang="ru-RU" sz="1800" kern="0" dirty="0" smtClean="0">
                <a:solidFill>
                  <a:srgbClr val="3C230A"/>
                </a:solidFill>
                <a:latin typeface="Times New Roman"/>
              </a:rPr>
              <a:t>Для того, чтобы заключить, что </a:t>
            </a:r>
            <a:r>
              <a:rPr lang="ru-RU" sz="1800" kern="0" dirty="0">
                <a:solidFill>
                  <a:srgbClr val="3C230A"/>
                </a:solidFill>
                <a:latin typeface="Times New Roman"/>
              </a:rPr>
              <a:t>мера не соответствует ст. 2.1 Соглашения о </a:t>
            </a:r>
            <a:r>
              <a:rPr lang="ru-RU" sz="1800" kern="0" dirty="0" err="1" smtClean="0">
                <a:solidFill>
                  <a:srgbClr val="3C230A"/>
                </a:solidFill>
                <a:latin typeface="Times New Roman"/>
              </a:rPr>
              <a:t>ТБТ</a:t>
            </a:r>
            <a:r>
              <a:rPr lang="ru-RU" sz="1800" kern="0" dirty="0" smtClean="0">
                <a:solidFill>
                  <a:srgbClr val="3C230A"/>
                </a:solidFill>
                <a:latin typeface="Times New Roman"/>
              </a:rPr>
              <a:t>, </a:t>
            </a:r>
            <a:r>
              <a:rPr lang="ru-RU" sz="1800" kern="0" dirty="0" err="1" smtClean="0">
                <a:solidFill>
                  <a:srgbClr val="3C230A"/>
                </a:solidFill>
                <a:latin typeface="Times New Roman"/>
              </a:rPr>
              <a:t>ТГ</a:t>
            </a:r>
            <a:r>
              <a:rPr lang="ru-RU" sz="1800" kern="0" dirty="0" smtClean="0">
                <a:solidFill>
                  <a:srgbClr val="3C230A"/>
                </a:solidFill>
                <a:latin typeface="Times New Roman"/>
              </a:rPr>
              <a:t> должна изучить: обращается ли гос-во-ответчик с импортными подобными товарами менее благоприятно, чем с произведенными в этом государстве или с импортируемыми из третьих стран.</a:t>
            </a:r>
          </a:p>
          <a:p>
            <a:r>
              <a:rPr lang="ru-RU" sz="1800" kern="0" dirty="0" smtClean="0">
                <a:solidFill>
                  <a:srgbClr val="3C230A"/>
                </a:solidFill>
                <a:latin typeface="Times New Roman"/>
              </a:rPr>
              <a:t>Есть много дел, в которых был рассмотрен термин «не менее благоприятное обращение» по смыслу ст. </a:t>
            </a:r>
            <a:r>
              <a:rPr lang="de-DE" sz="1800" kern="0" dirty="0" smtClean="0">
                <a:solidFill>
                  <a:srgbClr val="3C230A"/>
                </a:solidFill>
                <a:latin typeface="Times New Roman"/>
              </a:rPr>
              <a:t>III</a:t>
            </a:r>
            <a:r>
              <a:rPr lang="ru-RU" sz="1800" kern="0" dirty="0" smtClean="0">
                <a:solidFill>
                  <a:srgbClr val="3C230A"/>
                </a:solidFill>
                <a:latin typeface="Times New Roman"/>
              </a:rPr>
              <a:t>:4 ГАТТ 1994 г. Основной критерий: меняет ли мера условия конкуренции между «подобными» товарами в ущерб импортируемым товарам? Запрещена как дискриминация де юре, так и де факто.</a:t>
            </a:r>
          </a:p>
          <a:p>
            <a:r>
              <a:rPr lang="ru-RU" sz="1800" kern="0" dirty="0" smtClean="0">
                <a:solidFill>
                  <a:srgbClr val="3C230A"/>
                </a:solidFill>
                <a:latin typeface="Times New Roman"/>
              </a:rPr>
              <a:t>Ту же логику АО применил в деле </a:t>
            </a:r>
            <a:r>
              <a:rPr lang="ru-RU" sz="1800" kern="0" dirty="0">
                <a:solidFill>
                  <a:srgbClr val="3C230A"/>
                </a:solidFill>
                <a:latin typeface="Times New Roman"/>
              </a:rPr>
              <a:t>США – ароматизированные сигареты (2012 г</a:t>
            </a:r>
            <a:r>
              <a:rPr lang="ru-RU" sz="1800" kern="0" dirty="0" smtClean="0">
                <a:solidFill>
                  <a:srgbClr val="3C230A"/>
                </a:solidFill>
                <a:latin typeface="Times New Roman"/>
              </a:rPr>
              <a:t>.). Однако в отличие от ст. </a:t>
            </a:r>
            <a:r>
              <a:rPr lang="de-DE" sz="1800" kern="0" dirty="0" smtClean="0">
                <a:solidFill>
                  <a:srgbClr val="3C230A"/>
                </a:solidFill>
                <a:latin typeface="Times New Roman"/>
              </a:rPr>
              <a:t>III</a:t>
            </a:r>
            <a:r>
              <a:rPr lang="ru-RU" sz="1800" kern="0" dirty="0" smtClean="0">
                <a:solidFill>
                  <a:srgbClr val="3C230A"/>
                </a:solidFill>
                <a:latin typeface="Times New Roman"/>
              </a:rPr>
              <a:t>:4 ГАТТ, для ст. 2.1 Соглашения о </a:t>
            </a:r>
            <a:r>
              <a:rPr lang="ru-RU" sz="1800" kern="0" dirty="0" err="1" smtClean="0">
                <a:solidFill>
                  <a:srgbClr val="3C230A"/>
                </a:solidFill>
                <a:latin typeface="Times New Roman"/>
              </a:rPr>
              <a:t>ТБТ</a:t>
            </a:r>
            <a:r>
              <a:rPr lang="ru-RU" sz="1800" kern="0" dirty="0" smtClean="0">
                <a:solidFill>
                  <a:srgbClr val="3C230A"/>
                </a:solidFill>
                <a:latin typeface="Times New Roman"/>
              </a:rPr>
              <a:t> не достаточно «ущерба» (</a:t>
            </a:r>
            <a:r>
              <a:rPr lang="de-DE" sz="1800" i="1" kern="0" dirty="0" err="1" smtClean="0">
                <a:solidFill>
                  <a:srgbClr val="3C230A"/>
                </a:solidFill>
                <a:latin typeface="Times New Roman"/>
              </a:rPr>
              <a:t>detrimental</a:t>
            </a:r>
            <a:r>
              <a:rPr lang="de-DE" sz="1800" i="1" kern="0" dirty="0" smtClean="0">
                <a:solidFill>
                  <a:srgbClr val="3C230A"/>
                </a:solidFill>
                <a:latin typeface="Times New Roman"/>
              </a:rPr>
              <a:t> </a:t>
            </a:r>
            <a:r>
              <a:rPr lang="de-DE" sz="1800" i="1" kern="0" dirty="0" err="1" smtClean="0">
                <a:solidFill>
                  <a:srgbClr val="3C230A"/>
                </a:solidFill>
                <a:latin typeface="Times New Roman"/>
              </a:rPr>
              <a:t>impact</a:t>
            </a:r>
            <a:r>
              <a:rPr lang="ru-RU" sz="1800" kern="0" dirty="0" smtClean="0">
                <a:solidFill>
                  <a:srgbClr val="3C230A"/>
                </a:solidFill>
                <a:latin typeface="Times New Roman"/>
              </a:rPr>
              <a:t>): нужно еще проверить, проистекает ли ущерб исключительно из законного регулятивного различения между товарами (если да, то такой </a:t>
            </a:r>
            <a:r>
              <a:rPr lang="ru-RU" sz="1800" kern="0" dirty="0" err="1" smtClean="0">
                <a:solidFill>
                  <a:srgbClr val="3C230A"/>
                </a:solidFill>
                <a:latin typeface="Times New Roman"/>
              </a:rPr>
              <a:t>ТБТ</a:t>
            </a:r>
            <a:r>
              <a:rPr lang="ru-RU" sz="1800" kern="0" dirty="0" smtClean="0">
                <a:solidFill>
                  <a:srgbClr val="3C230A"/>
                </a:solidFill>
                <a:latin typeface="Times New Roman"/>
              </a:rPr>
              <a:t> не нарушает Соглашения о </a:t>
            </a:r>
            <a:r>
              <a:rPr lang="ru-RU" sz="1800" kern="0" dirty="0" err="1" smtClean="0">
                <a:solidFill>
                  <a:srgbClr val="3C230A"/>
                </a:solidFill>
                <a:latin typeface="Times New Roman"/>
              </a:rPr>
              <a:t>ТБТ</a:t>
            </a:r>
            <a:r>
              <a:rPr lang="ru-RU" sz="1800" kern="0" dirty="0" smtClean="0">
                <a:solidFill>
                  <a:srgbClr val="3C230A"/>
                </a:solidFill>
                <a:latin typeface="Times New Roman"/>
              </a:rPr>
              <a:t>), а не из дискриминации группы импортируемых товаров. Для этого </a:t>
            </a:r>
            <a:r>
              <a:rPr lang="ru-RU" sz="1800" kern="0" dirty="0" err="1" smtClean="0">
                <a:solidFill>
                  <a:srgbClr val="3C230A"/>
                </a:solidFill>
                <a:latin typeface="Times New Roman"/>
              </a:rPr>
              <a:t>ТГ</a:t>
            </a:r>
            <a:r>
              <a:rPr lang="ru-RU" sz="1800" kern="0" dirty="0" smtClean="0">
                <a:solidFill>
                  <a:srgbClr val="3C230A"/>
                </a:solidFill>
                <a:latin typeface="Times New Roman"/>
              </a:rPr>
              <a:t> должна внимательно изучить конкретные обстоятельства дела, т.к. архитектуру, действие, применение рассматриваемого </a:t>
            </a:r>
            <a:r>
              <a:rPr lang="ru-RU" sz="1800" kern="0" dirty="0" err="1" smtClean="0">
                <a:solidFill>
                  <a:srgbClr val="3C230A"/>
                </a:solidFill>
                <a:latin typeface="Times New Roman"/>
              </a:rPr>
              <a:t>техрегламента</a:t>
            </a:r>
            <a:r>
              <a:rPr lang="ru-RU" sz="1800" kern="0" dirty="0" smtClean="0">
                <a:solidFill>
                  <a:srgbClr val="3C230A"/>
                </a:solidFill>
                <a:latin typeface="Times New Roman"/>
              </a:rPr>
              <a:t> и, в частности, не дискриминирует ли </a:t>
            </a:r>
            <a:r>
              <a:rPr lang="ru-RU" sz="1800" kern="0" dirty="0" err="1" smtClean="0">
                <a:solidFill>
                  <a:srgbClr val="3C230A"/>
                </a:solidFill>
                <a:latin typeface="Times New Roman"/>
              </a:rPr>
              <a:t>техрегламент</a:t>
            </a:r>
            <a:r>
              <a:rPr lang="ru-RU" sz="1800" kern="0" dirty="0" smtClean="0">
                <a:solidFill>
                  <a:srgbClr val="3C230A"/>
                </a:solidFill>
                <a:latin typeface="Times New Roman"/>
              </a:rPr>
              <a:t> импортные товары.</a:t>
            </a:r>
          </a:p>
          <a:p>
            <a:r>
              <a:rPr lang="ru-RU" sz="1800" kern="0" dirty="0" smtClean="0">
                <a:solidFill>
                  <a:srgbClr val="3C230A"/>
                </a:solidFill>
                <a:latin typeface="Times New Roman"/>
              </a:rPr>
              <a:t>Между оспариваемым </a:t>
            </a:r>
            <a:r>
              <a:rPr lang="ru-RU" sz="1800" kern="0" dirty="0" err="1" smtClean="0">
                <a:solidFill>
                  <a:srgbClr val="3C230A"/>
                </a:solidFill>
                <a:latin typeface="Times New Roman"/>
              </a:rPr>
              <a:t>ТБТ</a:t>
            </a:r>
            <a:r>
              <a:rPr lang="ru-RU" sz="1800" kern="0" dirty="0">
                <a:solidFill>
                  <a:srgbClr val="3C230A"/>
                </a:solidFill>
                <a:latin typeface="Times New Roman"/>
              </a:rPr>
              <a:t> </a:t>
            </a:r>
            <a:r>
              <a:rPr lang="ru-RU" sz="1800" kern="0" dirty="0" smtClean="0">
                <a:solidFill>
                  <a:srgbClr val="3C230A"/>
                </a:solidFill>
                <a:latin typeface="Times New Roman"/>
              </a:rPr>
              <a:t>и ущербом для возможности импортных товаров конкурировать должна быть подлинная связь.</a:t>
            </a:r>
          </a:p>
          <a:p>
            <a:r>
              <a:rPr lang="ru-RU" sz="1800" kern="0" dirty="0" smtClean="0">
                <a:solidFill>
                  <a:srgbClr val="3C230A"/>
                </a:solidFill>
                <a:latin typeface="Times New Roman"/>
              </a:rPr>
              <a:t>США – </a:t>
            </a:r>
            <a:r>
              <a:rPr lang="de-DE" sz="1800" kern="0" dirty="0" smtClean="0">
                <a:solidFill>
                  <a:srgbClr val="3C230A"/>
                </a:solidFill>
                <a:latin typeface="Times New Roman"/>
              </a:rPr>
              <a:t>COOL </a:t>
            </a:r>
            <a:r>
              <a:rPr lang="en-US" sz="1800" kern="0" dirty="0" smtClean="0">
                <a:solidFill>
                  <a:srgbClr val="3C230A"/>
                </a:solidFill>
                <a:latin typeface="Times New Roman"/>
              </a:rPr>
              <a:t>(2012 </a:t>
            </a:r>
            <a:r>
              <a:rPr lang="ru-RU" sz="1800" kern="0" dirty="0" smtClean="0">
                <a:solidFill>
                  <a:srgbClr val="3C230A"/>
                </a:solidFill>
                <a:latin typeface="Times New Roman"/>
              </a:rPr>
              <a:t>г.): от производителей и переработчиков мяса требовалось указывать гораздо больше информации, чем на этикетке, которая попадала вместе с товаром к конечному потребителю. АО счел эту меру США произвольной, а бремя, наложенное на производителей и переработчиков мяса, неоправданным.</a:t>
            </a:r>
            <a:endParaRPr lang="ru-RU" sz="18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14</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925426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8" y="7620"/>
            <a:ext cx="8733472" cy="964723"/>
          </a:xfrm>
        </p:spPr>
        <p:txBody>
          <a:bodyPr vert="horz" lIns="91440" tIns="45720" rIns="91440" bIns="45720" rtlCol="0" anchor="ctr">
            <a:noAutofit/>
          </a:bodyPr>
          <a:lstStyle/>
          <a:p>
            <a:pPr algn="l"/>
            <a:r>
              <a:rPr lang="ru-RU" sz="3200" b="1" kern="0" dirty="0" err="1" smtClean="0">
                <a:solidFill>
                  <a:srgbClr val="00A3DF"/>
                </a:solidFill>
                <a:latin typeface="Times New Roman"/>
              </a:rPr>
              <a:t>Обяз</a:t>
            </a:r>
            <a:r>
              <a:rPr lang="ru-RU" sz="3200" b="1" kern="0" dirty="0" smtClean="0">
                <a:solidFill>
                  <a:srgbClr val="00A3DF"/>
                </a:solidFill>
                <a:latin typeface="Times New Roman"/>
              </a:rPr>
              <a:t>-во не создавать препятствия торговле</a:t>
            </a:r>
            <a:endParaRPr lang="en-US" sz="3200" b="1" kern="0" dirty="0">
              <a:solidFill>
                <a:srgbClr val="00A3DF"/>
              </a:solidFill>
              <a:latin typeface="Times New Roman"/>
            </a:endParaRPr>
          </a:p>
        </p:txBody>
      </p:sp>
      <p:sp>
        <p:nvSpPr>
          <p:cNvPr id="5" name="Rectangle 3"/>
          <p:cNvSpPr>
            <a:spLocks noChangeArrowheads="1"/>
          </p:cNvSpPr>
          <p:nvPr/>
        </p:nvSpPr>
        <p:spPr bwMode="auto">
          <a:xfrm>
            <a:off x="471488" y="15938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D6B5C6E0-1DA3-4D5F-BBB9-FE86C9799D92}" type="slidenum">
              <a:rPr lang="en-US" smtClean="0"/>
              <a:t>15</a:t>
            </a:fld>
            <a:endParaRPr lang="en-US"/>
          </a:p>
        </p:txBody>
      </p:sp>
      <p:pic>
        <p:nvPicPr>
          <p:cNvPr id="8"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88105" y="1030286"/>
            <a:ext cx="8967786" cy="5599113"/>
          </a:xfrm>
        </p:spPr>
        <p:txBody>
          <a:bodyPr>
            <a:noAutofit/>
          </a:bodyPr>
          <a:lstStyle/>
          <a:p>
            <a:r>
              <a:rPr lang="ru-RU" sz="1300" kern="0" dirty="0" smtClean="0">
                <a:solidFill>
                  <a:srgbClr val="3C230A"/>
                </a:solidFill>
                <a:latin typeface="Times New Roman" panose="02020603050405020304" pitchFamily="18" charset="0"/>
                <a:cs typeface="Times New Roman" panose="02020603050405020304" pitchFamily="18" charset="0"/>
              </a:rPr>
              <a:t>Ст. 2.2 Соглашения о </a:t>
            </a:r>
            <a:r>
              <a:rPr lang="ru-RU" sz="1300" kern="0" dirty="0" err="1" smtClean="0">
                <a:solidFill>
                  <a:srgbClr val="3C230A"/>
                </a:solidFill>
                <a:latin typeface="Times New Roman" panose="02020603050405020304" pitchFamily="18" charset="0"/>
                <a:cs typeface="Times New Roman" panose="02020603050405020304" pitchFamily="18" charset="0"/>
              </a:rPr>
              <a:t>ТБТ</a:t>
            </a:r>
            <a:r>
              <a:rPr lang="ru-RU" sz="1300" kern="0" dirty="0" smtClean="0">
                <a:solidFill>
                  <a:srgbClr val="3C230A"/>
                </a:solidFill>
                <a:latin typeface="Times New Roman" panose="02020603050405020304" pitchFamily="18" charset="0"/>
                <a:cs typeface="Times New Roman" panose="02020603050405020304" pitchFamily="18" charset="0"/>
              </a:rPr>
              <a:t> (</a:t>
            </a:r>
            <a:r>
              <a:rPr lang="ru-RU" sz="1300" kern="0" dirty="0" err="1" smtClean="0">
                <a:solidFill>
                  <a:srgbClr val="3C230A"/>
                </a:solidFill>
                <a:latin typeface="Times New Roman" panose="02020603050405020304" pitchFamily="18" charset="0"/>
                <a:cs typeface="Times New Roman" panose="02020603050405020304" pitchFamily="18" charset="0"/>
              </a:rPr>
              <a:t>1-ое</a:t>
            </a:r>
            <a:r>
              <a:rPr lang="ru-RU" sz="1300" kern="0" dirty="0" smtClean="0">
                <a:solidFill>
                  <a:srgbClr val="3C230A"/>
                </a:solidFill>
                <a:latin typeface="Times New Roman" panose="02020603050405020304" pitchFamily="18" charset="0"/>
                <a:cs typeface="Times New Roman" panose="02020603050405020304" pitchFamily="18" charset="0"/>
              </a:rPr>
              <a:t> предложение): «Члены </a:t>
            </a:r>
            <a:r>
              <a:rPr lang="ru-RU" sz="1300" kern="0" dirty="0">
                <a:solidFill>
                  <a:srgbClr val="3C230A"/>
                </a:solidFill>
                <a:latin typeface="Times New Roman" panose="02020603050405020304" pitchFamily="18" charset="0"/>
                <a:cs typeface="Times New Roman" panose="02020603050405020304" pitchFamily="18" charset="0"/>
              </a:rPr>
              <a:t>обеспечивают, чтобы технические регламенты не разрабатывались, не принимались или не применялись таким образом, чтобы создавать или приводить к созданию излишних препятствий в международной торговле</a:t>
            </a:r>
            <a:r>
              <a:rPr lang="ru-RU" sz="1300" kern="0" dirty="0" smtClean="0">
                <a:solidFill>
                  <a:srgbClr val="3C230A"/>
                </a:solidFill>
                <a:latin typeface="Times New Roman" panose="02020603050405020304" pitchFamily="18" charset="0"/>
                <a:cs typeface="Times New Roman" panose="02020603050405020304" pitchFamily="18" charset="0"/>
              </a:rPr>
              <a:t>.»</a:t>
            </a:r>
          </a:p>
          <a:p>
            <a:r>
              <a:rPr lang="ru-RU" sz="1300" kern="0" dirty="0" smtClean="0">
                <a:solidFill>
                  <a:srgbClr val="3C230A"/>
                </a:solidFill>
                <a:latin typeface="Times New Roman" panose="02020603050405020304" pitchFamily="18" charset="0"/>
                <a:cs typeface="Times New Roman" panose="02020603050405020304" pitchFamily="18" charset="0"/>
              </a:rPr>
              <a:t>Ст. 5.1.2 Соглашения о </a:t>
            </a:r>
            <a:r>
              <a:rPr lang="ru-RU" sz="1300" kern="0" dirty="0" err="1" smtClean="0">
                <a:solidFill>
                  <a:srgbClr val="3C230A"/>
                </a:solidFill>
                <a:latin typeface="Times New Roman" panose="02020603050405020304" pitchFamily="18" charset="0"/>
                <a:cs typeface="Times New Roman" panose="02020603050405020304" pitchFamily="18" charset="0"/>
              </a:rPr>
              <a:t>ТБТ</a:t>
            </a:r>
            <a:r>
              <a:rPr lang="ru-RU" sz="1300" kern="0" dirty="0" smtClean="0">
                <a:solidFill>
                  <a:srgbClr val="3C230A"/>
                </a:solidFill>
                <a:latin typeface="Times New Roman" panose="02020603050405020304" pitchFamily="18" charset="0"/>
                <a:cs typeface="Times New Roman" panose="02020603050405020304" pitchFamily="18" charset="0"/>
              </a:rPr>
              <a:t>: процедуры </a:t>
            </a:r>
            <a:r>
              <a:rPr lang="ru-RU" sz="1300" kern="0" dirty="0">
                <a:solidFill>
                  <a:srgbClr val="3C230A"/>
                </a:solidFill>
                <a:latin typeface="Times New Roman" panose="02020603050405020304" pitchFamily="18" charset="0"/>
                <a:cs typeface="Times New Roman" panose="02020603050405020304" pitchFamily="18" charset="0"/>
              </a:rPr>
              <a:t>оценки соответствия не разрабатываются, не принимаются и не применяются таким образом, чтобы создавать или приводить к созданию излишних препятствий для международной торговли. Это означает, </a:t>
            </a:r>
            <a:r>
              <a:rPr lang="en-US" sz="1300" i="1" kern="0" dirty="0">
                <a:solidFill>
                  <a:srgbClr val="3C230A"/>
                </a:solidFill>
                <a:latin typeface="Times New Roman" panose="02020603050405020304" pitchFamily="18" charset="0"/>
                <a:cs typeface="Times New Roman" panose="02020603050405020304" pitchFamily="18" charset="0"/>
              </a:rPr>
              <a:t>inter alia</a:t>
            </a:r>
            <a:r>
              <a:rPr lang="ru-RU" sz="1300" kern="0" dirty="0">
                <a:solidFill>
                  <a:srgbClr val="3C230A"/>
                </a:solidFill>
                <a:latin typeface="Times New Roman" panose="02020603050405020304" pitchFamily="18" charset="0"/>
                <a:cs typeface="Times New Roman" panose="02020603050405020304" pitchFamily="18" charset="0"/>
              </a:rPr>
              <a:t>, что процедуры оценки соответствия не являются более строгими и не применяются более строго, чем это необходимо для получения импортирующим членом достаточной уверенности в том, что товары соответствуют применяемым техническим регламентам или стандартам, с учетом рисков, которые возникали бы вследствие их несоответствия</a:t>
            </a:r>
          </a:p>
          <a:p>
            <a:r>
              <a:rPr lang="ru-RU" sz="1300" kern="0" dirty="0">
                <a:solidFill>
                  <a:srgbClr val="3C230A"/>
                </a:solidFill>
                <a:latin typeface="Times New Roman" panose="02020603050405020304" pitchFamily="18" charset="0"/>
                <a:cs typeface="Times New Roman" panose="02020603050405020304" pitchFamily="18" charset="0"/>
              </a:rPr>
              <a:t>Приложение </a:t>
            </a:r>
            <a:r>
              <a:rPr lang="ru-RU" sz="1300" kern="0" dirty="0" err="1">
                <a:solidFill>
                  <a:srgbClr val="3C230A"/>
                </a:solidFill>
                <a:latin typeface="Times New Roman" panose="02020603050405020304" pitchFamily="18" charset="0"/>
                <a:cs typeface="Times New Roman" panose="02020603050405020304" pitchFamily="18" charset="0"/>
              </a:rPr>
              <a:t>3.Е</a:t>
            </a:r>
            <a:r>
              <a:rPr lang="ru-RU" sz="1300" kern="0" dirty="0">
                <a:solidFill>
                  <a:srgbClr val="3C230A"/>
                </a:solidFill>
                <a:latin typeface="Times New Roman" panose="02020603050405020304" pitchFamily="18" charset="0"/>
                <a:cs typeface="Times New Roman" panose="02020603050405020304" pitchFamily="18" charset="0"/>
              </a:rPr>
              <a:t>: Орган по стандартизации обеспечивает, чтобы стандарты не разрабатывались, не принимались или не применялись таким образом, чтобы создавать или приводить к созданию излишних препятствий в международной торговле</a:t>
            </a:r>
            <a:r>
              <a:rPr lang="ru-RU" sz="1300" kern="0" dirty="0" smtClean="0">
                <a:solidFill>
                  <a:srgbClr val="3C230A"/>
                </a:solidFill>
                <a:latin typeface="Times New Roman" panose="02020603050405020304" pitchFamily="18" charset="0"/>
                <a:cs typeface="Times New Roman" panose="02020603050405020304" pitchFamily="18" charset="0"/>
              </a:rPr>
              <a:t>.</a:t>
            </a:r>
            <a:endParaRPr lang="ru-RU" sz="1300" kern="0" dirty="0">
              <a:solidFill>
                <a:srgbClr val="3C230A"/>
              </a:solidFill>
              <a:latin typeface="Times New Roman" panose="02020603050405020304" pitchFamily="18" charset="0"/>
              <a:cs typeface="Times New Roman" panose="02020603050405020304" pitchFamily="18" charset="0"/>
            </a:endParaRPr>
          </a:p>
          <a:p>
            <a:r>
              <a:rPr lang="ru-RU" sz="1300" kern="0" dirty="0">
                <a:solidFill>
                  <a:srgbClr val="3C230A"/>
                </a:solidFill>
                <a:latin typeface="Times New Roman" panose="02020603050405020304" pitchFamily="18" charset="0"/>
                <a:cs typeface="Times New Roman" panose="02020603050405020304" pitchFamily="18" charset="0"/>
              </a:rPr>
              <a:t>Ст. 2.2 Соглашения о </a:t>
            </a:r>
            <a:r>
              <a:rPr lang="ru-RU" sz="1300" kern="0" dirty="0" err="1">
                <a:solidFill>
                  <a:srgbClr val="3C230A"/>
                </a:solidFill>
                <a:latin typeface="Times New Roman" panose="02020603050405020304" pitchFamily="18" charset="0"/>
                <a:cs typeface="Times New Roman" panose="02020603050405020304" pitchFamily="18" charset="0"/>
              </a:rPr>
              <a:t>ТБТ</a:t>
            </a:r>
            <a:r>
              <a:rPr lang="ru-RU" sz="1300" kern="0" dirty="0">
                <a:solidFill>
                  <a:srgbClr val="3C230A"/>
                </a:solidFill>
                <a:latin typeface="Times New Roman" panose="02020603050405020304" pitchFamily="18" charset="0"/>
                <a:cs typeface="Times New Roman" panose="02020603050405020304" pitchFamily="18" charset="0"/>
              </a:rPr>
              <a:t> (</a:t>
            </a:r>
            <a:r>
              <a:rPr lang="ru-RU" sz="1300" kern="0" dirty="0" err="1">
                <a:solidFill>
                  <a:srgbClr val="3C230A"/>
                </a:solidFill>
                <a:latin typeface="Times New Roman" panose="02020603050405020304" pitchFamily="18" charset="0"/>
                <a:cs typeface="Times New Roman" panose="02020603050405020304" pitchFamily="18" charset="0"/>
              </a:rPr>
              <a:t>2-ое</a:t>
            </a:r>
            <a:r>
              <a:rPr lang="ru-RU" sz="1300" kern="0" dirty="0">
                <a:solidFill>
                  <a:srgbClr val="3C230A"/>
                </a:solidFill>
                <a:latin typeface="Times New Roman" panose="02020603050405020304" pitchFamily="18" charset="0"/>
                <a:cs typeface="Times New Roman" panose="02020603050405020304" pitchFamily="18" charset="0"/>
              </a:rPr>
              <a:t> предложение): «С этой целью технические регламенты не оказывают на торговлю более ограничивающее воздействие, чем это необходимо для достижения законных целей, с учетом рисков, которые возникали бы, когда такие цели не достигаются.»</a:t>
            </a:r>
          </a:p>
          <a:p>
            <a:r>
              <a:rPr lang="ru-RU" sz="1300" kern="0" dirty="0">
                <a:solidFill>
                  <a:srgbClr val="3C230A"/>
                </a:solidFill>
                <a:latin typeface="Times New Roman" panose="02020603050405020304" pitchFamily="18" charset="0"/>
                <a:cs typeface="Times New Roman" panose="02020603050405020304" pitchFamily="18" charset="0"/>
              </a:rPr>
              <a:t>АО: </a:t>
            </a:r>
            <a:r>
              <a:rPr lang="ru-RU" sz="1300" kern="0" dirty="0" err="1">
                <a:solidFill>
                  <a:srgbClr val="3C230A"/>
                </a:solidFill>
                <a:latin typeface="Times New Roman" panose="02020603050405020304" pitchFamily="18" charset="0"/>
                <a:cs typeface="Times New Roman" panose="02020603050405020304" pitchFamily="18" charset="0"/>
              </a:rPr>
              <a:t>1-ое</a:t>
            </a:r>
            <a:r>
              <a:rPr lang="ru-RU" sz="1300" kern="0" dirty="0">
                <a:solidFill>
                  <a:srgbClr val="3C230A"/>
                </a:solidFill>
                <a:latin typeface="Times New Roman" panose="02020603050405020304" pitchFamily="18" charset="0"/>
                <a:cs typeface="Times New Roman" panose="02020603050405020304" pitchFamily="18" charset="0"/>
              </a:rPr>
              <a:t> и </a:t>
            </a:r>
            <a:r>
              <a:rPr lang="ru-RU" sz="1300" kern="0" dirty="0" err="1">
                <a:solidFill>
                  <a:srgbClr val="3C230A"/>
                </a:solidFill>
                <a:latin typeface="Times New Roman" panose="02020603050405020304" pitchFamily="18" charset="0"/>
                <a:cs typeface="Times New Roman" panose="02020603050405020304" pitchFamily="18" charset="0"/>
              </a:rPr>
              <a:t>2-ое</a:t>
            </a:r>
            <a:r>
              <a:rPr lang="ru-RU" sz="1300" kern="0" dirty="0">
                <a:solidFill>
                  <a:srgbClr val="3C230A"/>
                </a:solidFill>
                <a:latin typeface="Times New Roman" panose="02020603050405020304" pitchFamily="18" charset="0"/>
                <a:cs typeface="Times New Roman" panose="02020603050405020304" pitchFamily="18" charset="0"/>
              </a:rPr>
              <a:t> предложение ст. 2.2 отражают понятие необходимости (доклад по делу США – тунец </a:t>
            </a:r>
            <a:r>
              <a:rPr lang="de-DE" sz="1300" kern="0" dirty="0">
                <a:solidFill>
                  <a:srgbClr val="3C230A"/>
                </a:solidFill>
                <a:latin typeface="Times New Roman" panose="02020603050405020304" pitchFamily="18" charset="0"/>
                <a:cs typeface="Times New Roman" panose="02020603050405020304" pitchFamily="18" charset="0"/>
              </a:rPr>
              <a:t>II </a:t>
            </a:r>
            <a:r>
              <a:rPr lang="en-US" sz="1300" kern="0" dirty="0">
                <a:solidFill>
                  <a:srgbClr val="3C230A"/>
                </a:solidFill>
                <a:latin typeface="Times New Roman" panose="02020603050405020304" pitchFamily="18" charset="0"/>
                <a:cs typeface="Times New Roman" panose="02020603050405020304" pitchFamily="18" charset="0"/>
              </a:rPr>
              <a:t>(</a:t>
            </a:r>
            <a:r>
              <a:rPr lang="ru-RU" sz="1300" kern="0" dirty="0">
                <a:solidFill>
                  <a:srgbClr val="3C230A"/>
                </a:solidFill>
                <a:latin typeface="Times New Roman" panose="02020603050405020304" pitchFamily="18" charset="0"/>
                <a:cs typeface="Times New Roman" panose="02020603050405020304" pitchFamily="18" charset="0"/>
              </a:rPr>
              <a:t>Мексика) (2012 г.)).</a:t>
            </a:r>
          </a:p>
          <a:p>
            <a:r>
              <a:rPr lang="ru-RU" sz="1300" kern="0" dirty="0">
                <a:solidFill>
                  <a:srgbClr val="3C230A"/>
                </a:solidFill>
                <a:latin typeface="Times New Roman" panose="02020603050405020304" pitchFamily="18" charset="0"/>
                <a:cs typeface="Times New Roman" panose="02020603050405020304" pitchFamily="18" charset="0"/>
              </a:rPr>
              <a:t>Ст. 2.2 Соглашения о </a:t>
            </a:r>
            <a:r>
              <a:rPr lang="ru-RU" sz="1300" kern="0" dirty="0" err="1">
                <a:solidFill>
                  <a:srgbClr val="3C230A"/>
                </a:solidFill>
                <a:latin typeface="Times New Roman" panose="02020603050405020304" pitchFamily="18" charset="0"/>
                <a:cs typeface="Times New Roman" panose="02020603050405020304" pitchFamily="18" charset="0"/>
              </a:rPr>
              <a:t>ТБТ</a:t>
            </a:r>
            <a:r>
              <a:rPr lang="ru-RU" sz="1300" kern="0" dirty="0">
                <a:solidFill>
                  <a:srgbClr val="3C230A"/>
                </a:solidFill>
                <a:latin typeface="Times New Roman" panose="02020603050405020304" pitchFamily="18" charset="0"/>
                <a:cs typeface="Times New Roman" panose="02020603050405020304" pitchFamily="18" charset="0"/>
              </a:rPr>
              <a:t> (3-</a:t>
            </a:r>
            <a:r>
              <a:rPr lang="ru-RU" sz="1300" kern="0" dirty="0" err="1">
                <a:solidFill>
                  <a:srgbClr val="3C230A"/>
                </a:solidFill>
                <a:latin typeface="Times New Roman" panose="02020603050405020304" pitchFamily="18" charset="0"/>
                <a:cs typeface="Times New Roman" panose="02020603050405020304" pitchFamily="18" charset="0"/>
              </a:rPr>
              <a:t>ье</a:t>
            </a:r>
            <a:r>
              <a:rPr lang="ru-RU" sz="1300" kern="0" dirty="0">
                <a:solidFill>
                  <a:srgbClr val="3C230A"/>
                </a:solidFill>
                <a:latin typeface="Times New Roman" panose="02020603050405020304" pitchFamily="18" charset="0"/>
                <a:cs typeface="Times New Roman" panose="02020603050405020304" pitchFamily="18" charset="0"/>
              </a:rPr>
              <a:t> предложение): «Такими законными целями являются, </a:t>
            </a:r>
            <a:r>
              <a:rPr lang="en-US" sz="1300" kern="0" dirty="0">
                <a:solidFill>
                  <a:srgbClr val="3C230A"/>
                </a:solidFill>
                <a:latin typeface="Times New Roman" panose="02020603050405020304" pitchFamily="18" charset="0"/>
                <a:cs typeface="Times New Roman" panose="02020603050405020304" pitchFamily="18" charset="0"/>
              </a:rPr>
              <a:t>inter alia</a:t>
            </a:r>
            <a:r>
              <a:rPr lang="ru-RU" sz="1300" kern="0" dirty="0">
                <a:solidFill>
                  <a:srgbClr val="3C230A"/>
                </a:solidFill>
                <a:latin typeface="Times New Roman" panose="02020603050405020304" pitchFamily="18" charset="0"/>
                <a:cs typeface="Times New Roman" panose="02020603050405020304" pitchFamily="18" charset="0"/>
              </a:rPr>
              <a:t>: требования национальной безопасности; предотвращение обманной практики; защита здоровья или безопасности людей, жизни или здоровья животных или растений, или охрана окружающей среды.»</a:t>
            </a:r>
          </a:p>
          <a:p>
            <a:r>
              <a:rPr lang="ru-RU" sz="1300" kern="0" dirty="0">
                <a:solidFill>
                  <a:srgbClr val="3C230A"/>
                </a:solidFill>
                <a:latin typeface="Times New Roman" panose="02020603050405020304" pitchFamily="18" charset="0"/>
                <a:cs typeface="Times New Roman" panose="02020603050405020304" pitchFamily="18" charset="0"/>
              </a:rPr>
              <a:t>Ст. 2.2 Соглашения о </a:t>
            </a:r>
            <a:r>
              <a:rPr lang="ru-RU" sz="1300" kern="0" dirty="0" err="1">
                <a:solidFill>
                  <a:srgbClr val="3C230A"/>
                </a:solidFill>
                <a:latin typeface="Times New Roman" panose="02020603050405020304" pitchFamily="18" charset="0"/>
                <a:cs typeface="Times New Roman" panose="02020603050405020304" pitchFamily="18" charset="0"/>
              </a:rPr>
              <a:t>ТБТ</a:t>
            </a:r>
            <a:r>
              <a:rPr lang="ru-RU" sz="1300" kern="0" dirty="0">
                <a:solidFill>
                  <a:srgbClr val="3C230A"/>
                </a:solidFill>
                <a:latin typeface="Times New Roman" panose="02020603050405020304" pitchFamily="18" charset="0"/>
                <a:cs typeface="Times New Roman" panose="02020603050405020304" pitchFamily="18" charset="0"/>
              </a:rPr>
              <a:t> (</a:t>
            </a:r>
            <a:r>
              <a:rPr lang="ru-RU" sz="1300" kern="0" dirty="0" err="1">
                <a:solidFill>
                  <a:srgbClr val="3C230A"/>
                </a:solidFill>
                <a:latin typeface="Times New Roman" panose="02020603050405020304" pitchFamily="18" charset="0"/>
                <a:cs typeface="Times New Roman" panose="02020603050405020304" pitchFamily="18" charset="0"/>
              </a:rPr>
              <a:t>4-ое</a:t>
            </a:r>
            <a:r>
              <a:rPr lang="ru-RU" sz="1300" kern="0" dirty="0">
                <a:solidFill>
                  <a:srgbClr val="3C230A"/>
                </a:solidFill>
                <a:latin typeface="Times New Roman" panose="02020603050405020304" pitchFamily="18" charset="0"/>
                <a:cs typeface="Times New Roman" panose="02020603050405020304" pitchFamily="18" charset="0"/>
              </a:rPr>
              <a:t> предложение): «При оценке подобных рисков учитываются такие факторы как, </a:t>
            </a:r>
            <a:r>
              <a:rPr lang="en-US" sz="1300" kern="0" dirty="0">
                <a:solidFill>
                  <a:srgbClr val="3C230A"/>
                </a:solidFill>
                <a:latin typeface="Times New Roman" panose="02020603050405020304" pitchFamily="18" charset="0"/>
                <a:cs typeface="Times New Roman" panose="02020603050405020304" pitchFamily="18" charset="0"/>
              </a:rPr>
              <a:t>inter alia</a:t>
            </a:r>
            <a:r>
              <a:rPr lang="ru-RU" sz="1300" kern="0" dirty="0">
                <a:solidFill>
                  <a:srgbClr val="3C230A"/>
                </a:solidFill>
                <a:latin typeface="Times New Roman" panose="02020603050405020304" pitchFamily="18" charset="0"/>
                <a:cs typeface="Times New Roman" panose="02020603050405020304" pitchFamily="18" charset="0"/>
              </a:rPr>
              <a:t>, имеющаяся научная и техническая информация, соответствующая технология или предполагаемое конечное использование товаров.»</a:t>
            </a:r>
          </a:p>
          <a:p>
            <a:r>
              <a:rPr lang="ru-RU" sz="1300" kern="0" dirty="0" err="1">
                <a:solidFill>
                  <a:srgbClr val="3C230A"/>
                </a:solidFill>
                <a:latin typeface="Times New Roman" panose="02020603050405020304" pitchFamily="18" charset="0"/>
                <a:cs typeface="Times New Roman" panose="02020603050405020304" pitchFamily="18" charset="0"/>
              </a:rPr>
              <a:t>Т.о</a:t>
            </a:r>
            <a:r>
              <a:rPr lang="ru-RU" sz="1300" kern="0" dirty="0">
                <a:solidFill>
                  <a:srgbClr val="3C230A"/>
                </a:solidFill>
                <a:latin typeface="Times New Roman" panose="02020603050405020304" pitchFamily="18" charset="0"/>
                <a:cs typeface="Times New Roman" panose="02020603050405020304" pitchFamily="18" charset="0"/>
              </a:rPr>
              <a:t>., тест таков: ограничивает ли </a:t>
            </a:r>
            <a:r>
              <a:rPr lang="ru-RU" sz="1300" kern="0" dirty="0" err="1">
                <a:solidFill>
                  <a:srgbClr val="3C230A"/>
                </a:solidFill>
                <a:latin typeface="Times New Roman" panose="02020603050405020304" pitchFamily="18" charset="0"/>
                <a:cs typeface="Times New Roman" panose="02020603050405020304" pitchFamily="18" charset="0"/>
              </a:rPr>
              <a:t>ТБТ</a:t>
            </a:r>
            <a:r>
              <a:rPr lang="ru-RU" sz="1300" kern="0" dirty="0">
                <a:solidFill>
                  <a:srgbClr val="3C230A"/>
                </a:solidFill>
                <a:latin typeface="Times New Roman" panose="02020603050405020304" pitchFamily="18" charset="0"/>
                <a:cs typeface="Times New Roman" panose="02020603050405020304" pitchFamily="18" charset="0"/>
              </a:rPr>
              <a:t> торговлю? Преследует ли </a:t>
            </a:r>
            <a:r>
              <a:rPr lang="ru-RU" sz="1300" kern="0" dirty="0" err="1">
                <a:solidFill>
                  <a:srgbClr val="3C230A"/>
                </a:solidFill>
                <a:latin typeface="Times New Roman" panose="02020603050405020304" pitchFamily="18" charset="0"/>
                <a:cs typeface="Times New Roman" panose="02020603050405020304" pitchFamily="18" charset="0"/>
              </a:rPr>
              <a:t>ТБТ</a:t>
            </a:r>
            <a:r>
              <a:rPr lang="ru-RU" sz="1300" kern="0" dirty="0">
                <a:solidFill>
                  <a:srgbClr val="3C230A"/>
                </a:solidFill>
                <a:latin typeface="Times New Roman" panose="02020603050405020304" pitchFamily="18" charset="0"/>
                <a:cs typeface="Times New Roman" panose="02020603050405020304" pitchFamily="18" charset="0"/>
              </a:rPr>
              <a:t> правомерную цель? Не ограничивает ли </a:t>
            </a:r>
            <a:r>
              <a:rPr lang="ru-RU" sz="1300" kern="0" dirty="0" err="1">
                <a:solidFill>
                  <a:srgbClr val="3C230A"/>
                </a:solidFill>
                <a:latin typeface="Times New Roman" panose="02020603050405020304" pitchFamily="18" charset="0"/>
                <a:cs typeface="Times New Roman" panose="02020603050405020304" pitchFamily="18" charset="0"/>
              </a:rPr>
              <a:t>ТБТ</a:t>
            </a:r>
            <a:r>
              <a:rPr lang="ru-RU" sz="1300" kern="0" dirty="0">
                <a:solidFill>
                  <a:srgbClr val="3C230A"/>
                </a:solidFill>
                <a:latin typeface="Times New Roman" panose="02020603050405020304" pitchFamily="18" charset="0"/>
                <a:cs typeface="Times New Roman" panose="02020603050405020304" pitchFamily="18" charset="0"/>
              </a:rPr>
              <a:t> межд. торговлю в большей степени, чем это необходимо для достижения этой цели?</a:t>
            </a:r>
          </a:p>
          <a:p>
            <a:r>
              <a:rPr lang="ru-RU" sz="1300" kern="0" dirty="0">
                <a:solidFill>
                  <a:srgbClr val="3C230A"/>
                </a:solidFill>
                <a:latin typeface="Times New Roman" panose="02020603050405020304" pitchFamily="18" charset="0"/>
                <a:cs typeface="Times New Roman" panose="02020603050405020304" pitchFamily="18" charset="0"/>
              </a:rPr>
              <a:t>До сих пор ни один член ВТО не был признан нарушившим ст. 2.2 Соглашения о </a:t>
            </a:r>
            <a:r>
              <a:rPr lang="ru-RU" sz="1300" kern="0" dirty="0" err="1" smtClean="0">
                <a:solidFill>
                  <a:srgbClr val="3C230A"/>
                </a:solidFill>
                <a:latin typeface="Times New Roman" panose="02020603050405020304" pitchFamily="18" charset="0"/>
                <a:cs typeface="Times New Roman" panose="02020603050405020304" pitchFamily="18" charset="0"/>
              </a:rPr>
              <a:t>ТБТ</a:t>
            </a:r>
            <a:r>
              <a:rPr lang="ru-RU" sz="1300" kern="0" dirty="0" smtClean="0">
                <a:solidFill>
                  <a:srgbClr val="3C230A"/>
                </a:solidFill>
                <a:latin typeface="Times New Roman" panose="02020603050405020304" pitchFamily="18" charset="0"/>
                <a:cs typeface="Times New Roman" panose="02020603050405020304" pitchFamily="18" charset="0"/>
              </a:rPr>
              <a:t>.</a:t>
            </a:r>
            <a:endParaRPr lang="ru-RU" sz="1300" kern="0" dirty="0">
              <a:solidFill>
                <a:srgbClr val="3C230A"/>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72717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914400"/>
          </a:xfrm>
        </p:spPr>
        <p:txBody>
          <a:bodyPr vert="horz" lIns="91440" tIns="45720" rIns="91440" bIns="45720" rtlCol="0" anchor="ctr">
            <a:noAutofit/>
          </a:bodyPr>
          <a:lstStyle/>
          <a:p>
            <a:pPr algn="l"/>
            <a:r>
              <a:rPr lang="ru-RU" sz="3200" b="1" kern="0" dirty="0" smtClean="0">
                <a:solidFill>
                  <a:srgbClr val="00A3DF"/>
                </a:solidFill>
                <a:latin typeface="Times New Roman"/>
              </a:rPr>
              <a:t>Ограничивает </a:t>
            </a:r>
            <a:r>
              <a:rPr lang="ru-RU" sz="3200" b="1" kern="0" dirty="0">
                <a:solidFill>
                  <a:srgbClr val="00A3DF"/>
                </a:solidFill>
                <a:latin typeface="Times New Roman"/>
              </a:rPr>
              <a:t>ли </a:t>
            </a:r>
            <a:r>
              <a:rPr lang="ru-RU" sz="3200" b="1" kern="0" dirty="0" err="1">
                <a:solidFill>
                  <a:srgbClr val="00A3DF"/>
                </a:solidFill>
                <a:latin typeface="Times New Roman"/>
              </a:rPr>
              <a:t>ТБТ</a:t>
            </a:r>
            <a:r>
              <a:rPr lang="ru-RU" sz="3200" b="1" kern="0" dirty="0">
                <a:solidFill>
                  <a:srgbClr val="00A3DF"/>
                </a:solidFill>
                <a:latin typeface="Times New Roman"/>
              </a:rPr>
              <a:t> </a:t>
            </a:r>
            <a:r>
              <a:rPr lang="ru-RU" sz="3200" b="1" kern="0" dirty="0" smtClean="0">
                <a:solidFill>
                  <a:srgbClr val="00A3DF"/>
                </a:solidFill>
                <a:latin typeface="Times New Roman"/>
              </a:rPr>
              <a:t>торговлю?</a:t>
            </a:r>
            <a:endParaRPr lang="en-US" sz="3200" b="1" kern="0" dirty="0">
              <a:solidFill>
                <a:srgbClr val="00A3DF"/>
              </a:solidFill>
              <a:latin typeface="Times New Roman"/>
            </a:endParaRPr>
          </a:p>
        </p:txBody>
      </p:sp>
      <p:sp>
        <p:nvSpPr>
          <p:cNvPr id="3" name="Content Placeholder 2"/>
          <p:cNvSpPr>
            <a:spLocks noGrp="1"/>
          </p:cNvSpPr>
          <p:nvPr>
            <p:ph idx="1"/>
          </p:nvPr>
        </p:nvSpPr>
        <p:spPr>
          <a:xfrm>
            <a:off x="457200" y="990600"/>
            <a:ext cx="8229600" cy="5410200"/>
          </a:xfrm>
        </p:spPr>
        <p:txBody>
          <a:bodyPr vert="horz" lIns="91440" tIns="45720" rIns="91440" bIns="45720" rtlCol="0">
            <a:noAutofit/>
          </a:bodyPr>
          <a:lstStyle/>
          <a:p>
            <a:pPr algn="just" defTabSz="457200">
              <a:buFont typeface="Arial"/>
            </a:pPr>
            <a:r>
              <a:rPr lang="ru-RU" sz="1800" kern="0" dirty="0">
                <a:solidFill>
                  <a:srgbClr val="3C230A"/>
                </a:solidFill>
                <a:latin typeface="Times New Roman"/>
              </a:rPr>
              <a:t>США – тунец </a:t>
            </a:r>
            <a:r>
              <a:rPr lang="de-DE" sz="1800" kern="0" dirty="0">
                <a:solidFill>
                  <a:srgbClr val="3C230A"/>
                </a:solidFill>
                <a:latin typeface="Times New Roman"/>
              </a:rPr>
              <a:t>II </a:t>
            </a:r>
            <a:r>
              <a:rPr lang="ru-RU" sz="1800" kern="0" dirty="0">
                <a:solidFill>
                  <a:srgbClr val="3C230A"/>
                </a:solidFill>
                <a:latin typeface="Times New Roman"/>
              </a:rPr>
              <a:t>(Мексика) (2012 г</a:t>
            </a:r>
            <a:r>
              <a:rPr lang="ru-RU" sz="1800" kern="0" dirty="0" smtClean="0">
                <a:solidFill>
                  <a:srgbClr val="3C230A"/>
                </a:solidFill>
                <a:latin typeface="Times New Roman"/>
              </a:rPr>
              <a:t>.): «ограничивающий торговлю» = имеющий ограничительное воздействие на торговлю.</a:t>
            </a:r>
          </a:p>
          <a:p>
            <a:pPr algn="just" defTabSz="457200">
              <a:buFont typeface="Arial"/>
            </a:pPr>
            <a:r>
              <a:rPr lang="ru-RU" sz="1800" kern="0" dirty="0" smtClean="0">
                <a:solidFill>
                  <a:srgbClr val="3C230A"/>
                </a:solidFill>
                <a:latin typeface="Times New Roman"/>
                <a:cs typeface="Times New Roman" panose="02020603050405020304" pitchFamily="18" charset="0"/>
              </a:rPr>
              <a:t>Сам по себе факт того, что </a:t>
            </a:r>
            <a:r>
              <a:rPr lang="ru-RU" sz="1800" kern="0" dirty="0" err="1" smtClean="0">
                <a:solidFill>
                  <a:srgbClr val="3C230A"/>
                </a:solidFill>
                <a:latin typeface="Times New Roman"/>
                <a:cs typeface="Times New Roman" panose="02020603050405020304" pitchFamily="18" charset="0"/>
              </a:rPr>
              <a:t>ТБТ</a:t>
            </a:r>
            <a:r>
              <a:rPr lang="ru-RU" sz="1800" kern="0" dirty="0" smtClean="0">
                <a:solidFill>
                  <a:srgbClr val="3C230A"/>
                </a:solidFill>
                <a:latin typeface="Times New Roman"/>
                <a:cs typeface="Times New Roman" panose="02020603050405020304" pitchFamily="18" charset="0"/>
              </a:rPr>
              <a:t> ограничивает торговлю, не делает этот </a:t>
            </a:r>
            <a:r>
              <a:rPr lang="ru-RU" sz="1800" kern="0" dirty="0" err="1" smtClean="0">
                <a:solidFill>
                  <a:srgbClr val="3C230A"/>
                </a:solidFill>
                <a:latin typeface="Times New Roman"/>
                <a:cs typeface="Times New Roman" panose="02020603050405020304" pitchFamily="18" charset="0"/>
              </a:rPr>
              <a:t>ТБТ</a:t>
            </a:r>
            <a:r>
              <a:rPr lang="ru-RU" sz="1800" kern="0" dirty="0" smtClean="0">
                <a:solidFill>
                  <a:srgbClr val="3C230A"/>
                </a:solidFill>
                <a:latin typeface="Times New Roman"/>
                <a:cs typeface="Times New Roman" panose="02020603050405020304" pitchFamily="18" charset="0"/>
              </a:rPr>
              <a:t> не соответствующим ст. 2.2 Соглашения о </a:t>
            </a:r>
            <a:r>
              <a:rPr lang="ru-RU" sz="1800" kern="0" dirty="0" err="1" smtClean="0">
                <a:solidFill>
                  <a:srgbClr val="3C230A"/>
                </a:solidFill>
                <a:latin typeface="Times New Roman"/>
                <a:cs typeface="Times New Roman" panose="02020603050405020304" pitchFamily="18" charset="0"/>
              </a:rPr>
              <a:t>ТБТ</a:t>
            </a:r>
            <a:r>
              <a:rPr lang="ru-RU" sz="1800" kern="0" dirty="0" smtClean="0">
                <a:solidFill>
                  <a:srgbClr val="3C230A"/>
                </a:solidFill>
                <a:latin typeface="Times New Roman"/>
                <a:cs typeface="Times New Roman" panose="02020603050405020304" pitchFamily="18" charset="0"/>
              </a:rPr>
              <a:t>.</a:t>
            </a:r>
          </a:p>
          <a:p>
            <a:pPr algn="just" defTabSz="457200">
              <a:buFont typeface="Arial"/>
            </a:pPr>
            <a:r>
              <a:rPr lang="ru-RU" sz="1800" kern="0" dirty="0" smtClean="0">
                <a:solidFill>
                  <a:srgbClr val="3C230A"/>
                </a:solidFill>
                <a:latin typeface="Times New Roman"/>
                <a:cs typeface="Times New Roman" panose="02020603050405020304" pitchFamily="18" charset="0"/>
              </a:rPr>
              <a:t>Ссылка в 1-ом предложении ст. 2.2 Соглашения о </a:t>
            </a:r>
            <a:r>
              <a:rPr lang="ru-RU" sz="1800" kern="0" dirty="0" err="1" smtClean="0">
                <a:solidFill>
                  <a:srgbClr val="3C230A"/>
                </a:solidFill>
                <a:latin typeface="Times New Roman"/>
                <a:cs typeface="Times New Roman" panose="02020603050405020304" pitchFamily="18" charset="0"/>
              </a:rPr>
              <a:t>ТБТ</a:t>
            </a:r>
            <a:r>
              <a:rPr lang="ru-RU" sz="1800" kern="0" dirty="0" smtClean="0">
                <a:solidFill>
                  <a:srgbClr val="3C230A"/>
                </a:solidFill>
                <a:latin typeface="Times New Roman"/>
                <a:cs typeface="Times New Roman" panose="02020603050405020304" pitchFamily="18" charset="0"/>
              </a:rPr>
              <a:t> на «</a:t>
            </a:r>
            <a:r>
              <a:rPr lang="ru-RU" sz="1800" kern="0" dirty="0" smtClean="0">
                <a:solidFill>
                  <a:srgbClr val="3C230A"/>
                </a:solidFill>
                <a:latin typeface="Times New Roman" panose="02020603050405020304" pitchFamily="18" charset="0"/>
                <a:cs typeface="Times New Roman" panose="02020603050405020304" pitchFamily="18" charset="0"/>
              </a:rPr>
              <a:t>излишние препятствия </a:t>
            </a:r>
            <a:r>
              <a:rPr lang="ru-RU" sz="1800" kern="0" dirty="0">
                <a:solidFill>
                  <a:srgbClr val="3C230A"/>
                </a:solidFill>
                <a:latin typeface="Times New Roman" panose="02020603050405020304" pitchFamily="18" charset="0"/>
                <a:cs typeface="Times New Roman" panose="02020603050405020304" pitchFamily="18" charset="0"/>
              </a:rPr>
              <a:t>в международной торговле</a:t>
            </a:r>
            <a:r>
              <a:rPr lang="ru-RU" sz="1800" kern="0" dirty="0" smtClean="0">
                <a:solidFill>
                  <a:srgbClr val="3C230A"/>
                </a:solidFill>
                <a:latin typeface="Times New Roman"/>
                <a:cs typeface="Times New Roman" panose="02020603050405020304" pitchFamily="18" charset="0"/>
              </a:rPr>
              <a:t>» означает, что некоторые препятствия все-таки разрешены.</a:t>
            </a:r>
          </a:p>
          <a:p>
            <a:pPr algn="just" defTabSz="457200">
              <a:buFont typeface="Arial"/>
            </a:pPr>
            <a:r>
              <a:rPr lang="ru-RU" sz="1800" kern="0" dirty="0" smtClean="0">
                <a:solidFill>
                  <a:srgbClr val="3C230A"/>
                </a:solidFill>
                <a:latin typeface="Times New Roman"/>
                <a:cs typeface="Times New Roman" panose="02020603050405020304" pitchFamily="18" charset="0"/>
              </a:rPr>
              <a:t>Из текста ст. 2.2 также следует, что меры, которые не ограничивают торговлю, не могут противоречит статье 2.2, т.к. мера, которая не ограничивает торговлю, не может ограничивать торговлю больше, чем это необходимо.</a:t>
            </a:r>
          </a:p>
          <a:p>
            <a:pPr algn="just" defTabSz="457200">
              <a:buFont typeface="Arial"/>
            </a:pPr>
            <a:r>
              <a:rPr lang="ru-RU" sz="1800" kern="0" dirty="0" smtClean="0">
                <a:solidFill>
                  <a:srgbClr val="3C230A"/>
                </a:solidFill>
                <a:latin typeface="Times New Roman"/>
                <a:cs typeface="Times New Roman" panose="02020603050405020304" pitchFamily="18" charset="0"/>
              </a:rPr>
              <a:t>Вряд ли в ВТО будет много споров, в которых предметом будет ограничительный характер </a:t>
            </a:r>
            <a:r>
              <a:rPr lang="ru-RU" sz="1800" kern="0" dirty="0" err="1" smtClean="0">
                <a:solidFill>
                  <a:srgbClr val="3C230A"/>
                </a:solidFill>
                <a:latin typeface="Times New Roman"/>
                <a:cs typeface="Times New Roman" panose="02020603050405020304" pitchFamily="18" charset="0"/>
              </a:rPr>
              <a:t>ТБТ</a:t>
            </a:r>
            <a:r>
              <a:rPr lang="ru-RU" sz="1800" kern="0" dirty="0" smtClean="0">
                <a:solidFill>
                  <a:srgbClr val="3C230A"/>
                </a:solidFill>
                <a:latin typeface="Times New Roman"/>
                <a:cs typeface="Times New Roman" panose="02020603050405020304" pitchFamily="18" charset="0"/>
              </a:rPr>
              <a:t> как таковой. Скорее можно ожидать споров между членами ВТО относительно степени ограничения торговли.</a:t>
            </a:r>
          </a:p>
          <a:p>
            <a:pPr algn="just" defTabSz="457200">
              <a:buFont typeface="Arial"/>
            </a:pPr>
            <a:r>
              <a:rPr lang="ru-RU" sz="1800" kern="0" dirty="0" smtClean="0">
                <a:solidFill>
                  <a:srgbClr val="3C230A"/>
                </a:solidFill>
                <a:latin typeface="Times New Roman"/>
                <a:cs typeface="Times New Roman" panose="02020603050405020304" pitchFamily="18" charset="0"/>
              </a:rPr>
              <a:t>Эта степень важна как для анализа относительного влияния </a:t>
            </a:r>
            <a:r>
              <a:rPr lang="ru-RU" sz="1800" kern="0" dirty="0" err="1" smtClean="0">
                <a:solidFill>
                  <a:srgbClr val="3C230A"/>
                </a:solidFill>
                <a:latin typeface="Times New Roman"/>
                <a:cs typeface="Times New Roman" panose="02020603050405020304" pitchFamily="18" charset="0"/>
              </a:rPr>
              <a:t>ТБТ</a:t>
            </a:r>
            <a:r>
              <a:rPr lang="ru-RU" sz="1800" kern="0" dirty="0" smtClean="0">
                <a:solidFill>
                  <a:srgbClr val="3C230A"/>
                </a:solidFill>
                <a:latin typeface="Times New Roman"/>
                <a:cs typeface="Times New Roman" panose="02020603050405020304" pitchFamily="18" charset="0"/>
              </a:rPr>
              <a:t> на торговлю, так и для сравнительного анализа (т.е. для 3-его элемента теста по ст. 2.2 Соглашения о </a:t>
            </a:r>
            <a:r>
              <a:rPr lang="ru-RU" sz="1800" kern="0" dirty="0" err="1" smtClean="0">
                <a:solidFill>
                  <a:srgbClr val="3C230A"/>
                </a:solidFill>
                <a:latin typeface="Times New Roman"/>
                <a:cs typeface="Times New Roman" panose="02020603050405020304" pitchFamily="18" charset="0"/>
              </a:rPr>
              <a:t>ТБТ</a:t>
            </a:r>
            <a:r>
              <a:rPr lang="ru-RU" sz="1800" kern="0" dirty="0" smtClean="0">
                <a:solidFill>
                  <a:srgbClr val="3C230A"/>
                </a:solidFill>
                <a:latin typeface="Times New Roman"/>
                <a:cs typeface="Times New Roman" panose="02020603050405020304" pitchFamily="18" charset="0"/>
              </a:rPr>
              <a:t>).</a:t>
            </a:r>
            <a:endParaRPr lang="ru-RU" sz="1800" kern="0" dirty="0">
              <a:solidFill>
                <a:srgbClr val="3C230A"/>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16</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48490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914400"/>
          </a:xfrm>
        </p:spPr>
        <p:txBody>
          <a:bodyPr vert="horz" lIns="91440" tIns="45720" rIns="91440" bIns="45720" rtlCol="0" anchor="ctr">
            <a:noAutofit/>
          </a:bodyPr>
          <a:lstStyle/>
          <a:p>
            <a:pPr algn="l"/>
            <a:r>
              <a:rPr lang="ru-RU" sz="2700" b="1" kern="0" dirty="0" smtClean="0">
                <a:solidFill>
                  <a:srgbClr val="00A3DF"/>
                </a:solidFill>
                <a:latin typeface="Times New Roman"/>
              </a:rPr>
              <a:t>Законная цель</a:t>
            </a:r>
            <a:endParaRPr lang="en-US" sz="2700" b="1" kern="0" dirty="0">
              <a:solidFill>
                <a:srgbClr val="00A3DF"/>
              </a:solidFill>
              <a:latin typeface="Times New Roman"/>
            </a:endParaRPr>
          </a:p>
        </p:txBody>
      </p:sp>
      <p:sp>
        <p:nvSpPr>
          <p:cNvPr id="3" name="Content Placeholder 2"/>
          <p:cNvSpPr>
            <a:spLocks noGrp="1"/>
          </p:cNvSpPr>
          <p:nvPr>
            <p:ph idx="1"/>
          </p:nvPr>
        </p:nvSpPr>
        <p:spPr>
          <a:xfrm>
            <a:off x="176211" y="990600"/>
            <a:ext cx="8791575" cy="5486400"/>
          </a:xfrm>
        </p:spPr>
        <p:txBody>
          <a:bodyPr vert="horz" lIns="91440" tIns="45720" rIns="91440" bIns="45720" rtlCol="0">
            <a:noAutofit/>
          </a:bodyPr>
          <a:lstStyle/>
          <a:p>
            <a:r>
              <a:rPr lang="ru-RU" sz="1100" kern="0" dirty="0" err="1" smtClean="0">
                <a:solidFill>
                  <a:srgbClr val="3C230A"/>
                </a:solidFill>
                <a:latin typeface="Times New Roman" panose="02020603050405020304" pitchFamily="18" charset="0"/>
                <a:cs typeface="Times New Roman" panose="02020603050405020304" pitchFamily="18" charset="0"/>
              </a:rPr>
              <a:t>2-ой</a:t>
            </a:r>
            <a:r>
              <a:rPr lang="ru-RU" sz="1100" kern="0" dirty="0" smtClean="0">
                <a:solidFill>
                  <a:srgbClr val="3C230A"/>
                </a:solidFill>
                <a:latin typeface="Times New Roman" panose="02020603050405020304" pitchFamily="18" charset="0"/>
                <a:cs typeface="Times New Roman" panose="02020603050405020304" pitchFamily="18" charset="0"/>
              </a:rPr>
              <a:t> элемент теста на соответствие статье 2.2 Соглашения </a:t>
            </a:r>
            <a:r>
              <a:rPr lang="ru-RU" sz="1100" kern="0" dirty="0" err="1" smtClean="0">
                <a:solidFill>
                  <a:srgbClr val="3C230A"/>
                </a:solidFill>
                <a:latin typeface="Times New Roman" panose="02020603050405020304" pitchFamily="18" charset="0"/>
                <a:cs typeface="Times New Roman" panose="02020603050405020304" pitchFamily="18" charset="0"/>
              </a:rPr>
              <a:t>ТБТ</a:t>
            </a:r>
            <a:r>
              <a:rPr lang="ru-RU" sz="1100" kern="0" dirty="0" smtClean="0">
                <a:solidFill>
                  <a:srgbClr val="3C230A"/>
                </a:solidFill>
                <a:latin typeface="Times New Roman" panose="02020603050405020304" pitchFamily="18" charset="0"/>
                <a:cs typeface="Times New Roman" panose="02020603050405020304" pitchFamily="18" charset="0"/>
              </a:rPr>
              <a:t>: достигает ли рассматриваемая мера правомерной цели (англ.: </a:t>
            </a:r>
            <a:r>
              <a:rPr lang="de-DE" sz="1100" i="1" kern="0" dirty="0" err="1" smtClean="0">
                <a:solidFill>
                  <a:srgbClr val="3C230A"/>
                </a:solidFill>
                <a:latin typeface="Times New Roman" panose="02020603050405020304" pitchFamily="18" charset="0"/>
                <a:cs typeface="Times New Roman" panose="02020603050405020304" pitchFamily="18" charset="0"/>
              </a:rPr>
              <a:t>legitimate</a:t>
            </a:r>
            <a:r>
              <a:rPr lang="de-DE" sz="1100" i="1" kern="0" dirty="0" smtClean="0">
                <a:solidFill>
                  <a:srgbClr val="3C230A"/>
                </a:solidFill>
                <a:latin typeface="Times New Roman" panose="02020603050405020304" pitchFamily="18" charset="0"/>
                <a:cs typeface="Times New Roman" panose="02020603050405020304" pitchFamily="18" charset="0"/>
              </a:rPr>
              <a:t> </a:t>
            </a:r>
            <a:r>
              <a:rPr lang="de-DE" sz="1100" i="1" kern="0" dirty="0" err="1" smtClean="0">
                <a:solidFill>
                  <a:srgbClr val="3C230A"/>
                </a:solidFill>
                <a:latin typeface="Times New Roman" panose="02020603050405020304" pitchFamily="18" charset="0"/>
                <a:cs typeface="Times New Roman" panose="02020603050405020304" pitchFamily="18" charset="0"/>
              </a:rPr>
              <a:t>objective</a:t>
            </a:r>
            <a:r>
              <a:rPr lang="ru-RU" sz="1100" kern="0" dirty="0" smtClean="0">
                <a:solidFill>
                  <a:srgbClr val="3C230A"/>
                </a:solidFill>
                <a:latin typeface="Times New Roman" panose="02020603050405020304" pitchFamily="18" charset="0"/>
                <a:cs typeface="Times New Roman" panose="02020603050405020304" pitchFamily="18" charset="0"/>
              </a:rPr>
              <a:t>)?</a:t>
            </a:r>
          </a:p>
          <a:p>
            <a:r>
              <a:rPr lang="ru-RU" sz="1100" kern="0" dirty="0" smtClean="0">
                <a:solidFill>
                  <a:srgbClr val="3C230A"/>
                </a:solidFill>
                <a:latin typeface="Times New Roman" panose="02020603050405020304" pitchFamily="18" charset="0"/>
                <a:cs typeface="Times New Roman" panose="02020603050405020304" pitchFamily="18" charset="0"/>
              </a:rPr>
              <a:t>Из этого основного вопроса вытекает несколько промежуточных:</a:t>
            </a:r>
          </a:p>
          <a:p>
            <a:pPr lvl="1">
              <a:buFontTx/>
              <a:buChar char="-"/>
            </a:pPr>
            <a:r>
              <a:rPr lang="ru-RU" sz="1100" kern="0" dirty="0" smtClean="0">
                <a:solidFill>
                  <a:srgbClr val="3C230A"/>
                </a:solidFill>
                <a:latin typeface="Times New Roman" panose="02020603050405020304" pitchFamily="18" charset="0"/>
                <a:cs typeface="Times New Roman" panose="02020603050405020304" pitchFamily="18" charset="0"/>
              </a:rPr>
              <a:t>Как установить цель, которую преследует мера?</a:t>
            </a:r>
          </a:p>
          <a:p>
            <a:pPr lvl="1">
              <a:buFontTx/>
              <a:buChar char="-"/>
            </a:pPr>
            <a:r>
              <a:rPr lang="ru-RU" sz="1100" kern="0" dirty="0" smtClean="0">
                <a:solidFill>
                  <a:srgbClr val="3C230A"/>
                </a:solidFill>
                <a:latin typeface="Times New Roman" panose="02020603050405020304" pitchFamily="18" charset="0"/>
                <a:cs typeface="Times New Roman" panose="02020603050405020304" pitchFamily="18" charset="0"/>
              </a:rPr>
              <a:t>Какие цели являются законными (по смыслу ст. 2.2 Соглашения о </a:t>
            </a:r>
            <a:r>
              <a:rPr lang="ru-RU" sz="1100" kern="0" dirty="0" err="1" smtClean="0">
                <a:solidFill>
                  <a:srgbClr val="3C230A"/>
                </a:solidFill>
                <a:latin typeface="Times New Roman" panose="02020603050405020304" pitchFamily="18" charset="0"/>
                <a:cs typeface="Times New Roman" panose="02020603050405020304" pitchFamily="18" charset="0"/>
              </a:rPr>
              <a:t>ТБТ</a:t>
            </a:r>
            <a:r>
              <a:rPr lang="ru-RU" sz="1100" kern="0" dirty="0" smtClean="0">
                <a:solidFill>
                  <a:srgbClr val="3C230A"/>
                </a:solidFill>
                <a:latin typeface="Times New Roman" panose="02020603050405020304" pitchFamily="18" charset="0"/>
                <a:cs typeface="Times New Roman" panose="02020603050405020304" pitchFamily="18" charset="0"/>
              </a:rPr>
              <a:t>)?</a:t>
            </a:r>
          </a:p>
          <a:p>
            <a:pPr lvl="1">
              <a:buFontTx/>
              <a:buChar char="-"/>
            </a:pPr>
            <a:r>
              <a:rPr lang="ru-RU" sz="1100" kern="0" dirty="0" smtClean="0">
                <a:solidFill>
                  <a:srgbClr val="3C230A"/>
                </a:solidFill>
                <a:latin typeface="Times New Roman" panose="02020603050405020304" pitchFamily="18" charset="0"/>
                <a:cs typeface="Times New Roman" panose="02020603050405020304" pitchFamily="18" charset="0"/>
              </a:rPr>
              <a:t>При каких условиях можно считать, что мера «достигает» законную цель?</a:t>
            </a:r>
          </a:p>
          <a:p>
            <a:pPr lvl="1">
              <a:buFontTx/>
              <a:buChar char="-"/>
            </a:pPr>
            <a:r>
              <a:rPr lang="ru-RU" sz="1100" kern="0" dirty="0" smtClean="0">
                <a:solidFill>
                  <a:srgbClr val="3C230A"/>
                </a:solidFill>
                <a:latin typeface="Times New Roman" panose="02020603050405020304" pitchFamily="18" charset="0"/>
                <a:cs typeface="Times New Roman" panose="02020603050405020304" pitchFamily="18" charset="0"/>
              </a:rPr>
              <a:t>Как установить, достигает ли мера законную цель, - если достигает – в какой степени?</a:t>
            </a:r>
          </a:p>
          <a:p>
            <a:pPr marL="342900" lvl="1" indent="-342900">
              <a:buFont typeface="Arial" pitchFamily="34" charset="0"/>
              <a:buChar char="•"/>
            </a:pPr>
            <a:r>
              <a:rPr lang="ru-RU" sz="1100" kern="0" dirty="0">
                <a:solidFill>
                  <a:srgbClr val="3C230A"/>
                </a:solidFill>
                <a:latin typeface="Times New Roman" panose="02020603050405020304" pitchFamily="18" charset="0"/>
                <a:cs typeface="Times New Roman" panose="02020603050405020304" pitchFamily="18" charset="0"/>
              </a:rPr>
              <a:t>Как установить цель, которую преследует мера</a:t>
            </a:r>
            <a:r>
              <a:rPr lang="ru-RU" sz="1100" kern="0" dirty="0" smtClean="0">
                <a:solidFill>
                  <a:srgbClr val="3C230A"/>
                </a:solidFill>
                <a:latin typeface="Times New Roman" panose="02020603050405020304" pitchFamily="18" charset="0"/>
                <a:cs typeface="Times New Roman" panose="02020603050405020304" pitchFamily="18" charset="0"/>
              </a:rPr>
              <a:t>? - </a:t>
            </a:r>
            <a:r>
              <a:rPr lang="ru-RU" sz="1100" kern="0" dirty="0">
                <a:solidFill>
                  <a:srgbClr val="3C230A"/>
                </a:solidFill>
                <a:latin typeface="Times New Roman"/>
              </a:rPr>
              <a:t>США – тунец </a:t>
            </a:r>
            <a:r>
              <a:rPr lang="de-DE" sz="1100" kern="0" dirty="0">
                <a:solidFill>
                  <a:srgbClr val="3C230A"/>
                </a:solidFill>
                <a:latin typeface="Times New Roman"/>
              </a:rPr>
              <a:t>II </a:t>
            </a:r>
            <a:r>
              <a:rPr lang="ru-RU" sz="1100" kern="0" dirty="0">
                <a:solidFill>
                  <a:srgbClr val="3C230A"/>
                </a:solidFill>
                <a:latin typeface="Times New Roman"/>
              </a:rPr>
              <a:t>(Мексика) (2012 г</a:t>
            </a:r>
            <a:r>
              <a:rPr lang="ru-RU" sz="1100" kern="0" dirty="0" smtClean="0">
                <a:solidFill>
                  <a:srgbClr val="3C230A"/>
                </a:solidFill>
                <a:latin typeface="Times New Roman"/>
              </a:rPr>
              <a:t>.), доклад АО: третейская группа не связана доводами, которые приводит гос-во – ответчик (к такому же выводу АО пришел, применяя ранее ст. </a:t>
            </a:r>
            <a:r>
              <a:rPr lang="de-DE" sz="1100" kern="0" dirty="0" smtClean="0">
                <a:solidFill>
                  <a:srgbClr val="3C230A"/>
                </a:solidFill>
                <a:latin typeface="Times New Roman"/>
              </a:rPr>
              <a:t>XIV </a:t>
            </a:r>
            <a:r>
              <a:rPr lang="ru-RU" sz="1100" kern="0" dirty="0" err="1" smtClean="0">
                <a:solidFill>
                  <a:srgbClr val="3C230A"/>
                </a:solidFill>
                <a:latin typeface="Times New Roman"/>
              </a:rPr>
              <a:t>ГАТС</a:t>
            </a:r>
            <a:r>
              <a:rPr lang="ru-RU" sz="1100" kern="0" dirty="0" smtClean="0">
                <a:solidFill>
                  <a:srgbClr val="3C230A"/>
                </a:solidFill>
                <a:latin typeface="Times New Roman"/>
              </a:rPr>
              <a:t>). </a:t>
            </a:r>
            <a:r>
              <a:rPr lang="ru-RU" sz="1100" kern="0" dirty="0" err="1" smtClean="0">
                <a:solidFill>
                  <a:srgbClr val="3C230A"/>
                </a:solidFill>
                <a:latin typeface="Times New Roman"/>
              </a:rPr>
              <a:t>ТГ</a:t>
            </a:r>
            <a:r>
              <a:rPr lang="ru-RU" sz="1100" kern="0" dirty="0" smtClean="0">
                <a:solidFill>
                  <a:srgbClr val="3C230A"/>
                </a:solidFill>
                <a:latin typeface="Times New Roman"/>
              </a:rPr>
              <a:t> может принять характеристику, которую дает своим мерам член ВТО, как отправную точку, но должна независимо и объективно оценить цели, которые нам самом деле преследует этот член ВТО. Для этого </a:t>
            </a:r>
            <a:r>
              <a:rPr lang="ru-RU" sz="1100" kern="0" dirty="0" err="1" smtClean="0">
                <a:solidFill>
                  <a:srgbClr val="3C230A"/>
                </a:solidFill>
                <a:latin typeface="Times New Roman"/>
              </a:rPr>
              <a:t>ТГ</a:t>
            </a:r>
            <a:r>
              <a:rPr lang="ru-RU" sz="1100" kern="0" dirty="0" smtClean="0">
                <a:solidFill>
                  <a:srgbClr val="3C230A"/>
                </a:solidFill>
                <a:latin typeface="Times New Roman"/>
              </a:rPr>
              <a:t> может обратиться к текстам законов, законодательной истории меры и другим доказательствам структуры и действия меры.</a:t>
            </a:r>
          </a:p>
          <a:p>
            <a:pPr marL="342900" lvl="1" indent="-342900">
              <a:buFont typeface="Arial" pitchFamily="34" charset="0"/>
              <a:buChar char="•"/>
            </a:pPr>
            <a:r>
              <a:rPr lang="ru-RU" sz="1100" kern="0" dirty="0">
                <a:solidFill>
                  <a:srgbClr val="3C230A"/>
                </a:solidFill>
                <a:latin typeface="Times New Roman" panose="02020603050405020304" pitchFamily="18" charset="0"/>
                <a:cs typeface="Times New Roman" panose="02020603050405020304" pitchFamily="18" charset="0"/>
              </a:rPr>
              <a:t>Какие цели являются </a:t>
            </a:r>
            <a:r>
              <a:rPr lang="ru-RU" sz="1100" kern="0" dirty="0" smtClean="0">
                <a:solidFill>
                  <a:srgbClr val="3C230A"/>
                </a:solidFill>
                <a:latin typeface="Times New Roman" panose="02020603050405020304" pitchFamily="18" charset="0"/>
                <a:cs typeface="Times New Roman" panose="02020603050405020304" pitchFamily="18" charset="0"/>
              </a:rPr>
              <a:t>законными? - </a:t>
            </a:r>
            <a:r>
              <a:rPr lang="ru-RU" sz="1100" kern="0" dirty="0">
                <a:solidFill>
                  <a:srgbClr val="3C230A"/>
                </a:solidFill>
                <a:latin typeface="Times New Roman"/>
              </a:rPr>
              <a:t>США – тунец </a:t>
            </a:r>
            <a:r>
              <a:rPr lang="de-DE" sz="1100" kern="0" dirty="0">
                <a:solidFill>
                  <a:srgbClr val="3C230A"/>
                </a:solidFill>
                <a:latin typeface="Times New Roman"/>
              </a:rPr>
              <a:t>II </a:t>
            </a:r>
            <a:r>
              <a:rPr lang="ru-RU" sz="1100" kern="0" dirty="0">
                <a:solidFill>
                  <a:srgbClr val="3C230A"/>
                </a:solidFill>
                <a:latin typeface="Times New Roman"/>
              </a:rPr>
              <a:t>(Мексика) (2012 г.), доклад АО: </a:t>
            </a:r>
            <a:r>
              <a:rPr lang="ru-RU" sz="1100" kern="0" dirty="0" smtClean="0">
                <a:solidFill>
                  <a:srgbClr val="3C230A"/>
                </a:solidFill>
                <a:latin typeface="Times New Roman"/>
              </a:rPr>
              <a:t>словарное значение термина «законный» – правомерный, оправданный или должный (</a:t>
            </a:r>
            <a:r>
              <a:rPr lang="de-DE" sz="1100" kern="0" dirty="0" err="1" smtClean="0">
                <a:solidFill>
                  <a:srgbClr val="3C230A"/>
                </a:solidFill>
                <a:latin typeface="Times New Roman"/>
              </a:rPr>
              <a:t>lawful</a:t>
            </a:r>
            <a:r>
              <a:rPr lang="en-US" sz="1100" kern="0" dirty="0" smtClean="0">
                <a:solidFill>
                  <a:srgbClr val="3C230A"/>
                </a:solidFill>
                <a:latin typeface="Times New Roman"/>
              </a:rPr>
              <a:t>, justifiable or proper</a:t>
            </a:r>
            <a:r>
              <a:rPr lang="ru-RU" sz="1100" kern="0" dirty="0" smtClean="0">
                <a:solidFill>
                  <a:srgbClr val="3C230A"/>
                </a:solidFill>
                <a:latin typeface="Times New Roman"/>
              </a:rPr>
              <a:t>). Ст. 2.2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перечисляет законные цели: требования </a:t>
            </a:r>
            <a:r>
              <a:rPr lang="ru-RU" sz="1100" kern="0" dirty="0">
                <a:solidFill>
                  <a:srgbClr val="3C230A"/>
                </a:solidFill>
                <a:latin typeface="Times New Roman"/>
              </a:rPr>
              <a:t>национальной безопасности; предотвращение обманной практики; защита здоровья или безопасности людей, жизни или здоровья животных или растений, или охрана окружающей </a:t>
            </a:r>
            <a:r>
              <a:rPr lang="ru-RU" sz="1100" kern="0" dirty="0" smtClean="0">
                <a:solidFill>
                  <a:srgbClr val="3C230A"/>
                </a:solidFill>
                <a:latin typeface="Times New Roman"/>
              </a:rPr>
              <a:t>среды. Однако этот список не исчерпывающий (см. слова </a:t>
            </a:r>
            <a:r>
              <a:rPr lang="de-DE" sz="1100" kern="0" dirty="0" err="1" smtClean="0">
                <a:solidFill>
                  <a:srgbClr val="3C230A"/>
                </a:solidFill>
                <a:latin typeface="Times New Roman"/>
              </a:rPr>
              <a:t>inter</a:t>
            </a:r>
            <a:r>
              <a:rPr lang="de-DE" sz="1100" kern="0" dirty="0" smtClean="0">
                <a:solidFill>
                  <a:srgbClr val="3C230A"/>
                </a:solidFill>
                <a:latin typeface="Times New Roman"/>
              </a:rPr>
              <a:t> </a:t>
            </a:r>
            <a:r>
              <a:rPr lang="de-DE" sz="1100" kern="0" dirty="0" err="1" smtClean="0">
                <a:solidFill>
                  <a:srgbClr val="3C230A"/>
                </a:solidFill>
                <a:latin typeface="Times New Roman"/>
              </a:rPr>
              <a:t>alia</a:t>
            </a:r>
            <a:r>
              <a:rPr lang="en-US" sz="1100" kern="0" dirty="0" smtClean="0">
                <a:solidFill>
                  <a:srgbClr val="3C230A"/>
                </a:solidFill>
                <a:latin typeface="Times New Roman"/>
              </a:rPr>
              <a:t> </a:t>
            </a:r>
            <a:r>
              <a:rPr lang="ru-RU" sz="1100" kern="0" dirty="0" smtClean="0">
                <a:solidFill>
                  <a:srgbClr val="3C230A"/>
                </a:solidFill>
                <a:latin typeface="Times New Roman"/>
              </a:rPr>
              <a:t>в ст. 2.2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a:t>
            </a:r>
            <a:r>
              <a:rPr lang="ru-RU" sz="1100" kern="0" dirty="0">
                <a:solidFill>
                  <a:srgbClr val="3C230A"/>
                </a:solidFill>
                <a:latin typeface="Times New Roman"/>
              </a:rPr>
              <a:t>США – тунец </a:t>
            </a:r>
            <a:r>
              <a:rPr lang="de-DE" sz="1100" kern="0" dirty="0">
                <a:solidFill>
                  <a:srgbClr val="3C230A"/>
                </a:solidFill>
                <a:latin typeface="Times New Roman"/>
              </a:rPr>
              <a:t>II </a:t>
            </a:r>
            <a:r>
              <a:rPr lang="ru-RU" sz="1100" kern="0" dirty="0">
                <a:solidFill>
                  <a:srgbClr val="3C230A"/>
                </a:solidFill>
                <a:latin typeface="Times New Roman"/>
              </a:rPr>
              <a:t>(Мексика) (2012 г.), доклад АО: </a:t>
            </a:r>
            <a:r>
              <a:rPr lang="ru-RU" sz="1100" kern="0" dirty="0" smtClean="0">
                <a:solidFill>
                  <a:srgbClr val="3C230A"/>
                </a:solidFill>
                <a:latin typeface="Times New Roman"/>
              </a:rPr>
              <a:t>цели, прямо перечисленные в ст. 2.2, являются иллюстрацией и мерилом для оценки того, являются ли законными прочие цели, не перечисленные в ст. 2.2. Цели могут вытекать также из преамбулы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абзацы 6 и 7, и из положений др. соглашений ВТО. </a:t>
            </a:r>
            <a:r>
              <a:rPr lang="ru-RU" sz="1100" kern="0" dirty="0">
                <a:solidFill>
                  <a:srgbClr val="3C230A"/>
                </a:solidFill>
                <a:latin typeface="Times New Roman"/>
              </a:rPr>
              <a:t>США – </a:t>
            </a:r>
            <a:r>
              <a:rPr lang="de-DE" sz="1100" kern="0" dirty="0" smtClean="0">
                <a:solidFill>
                  <a:srgbClr val="3C230A"/>
                </a:solidFill>
                <a:latin typeface="Times New Roman"/>
              </a:rPr>
              <a:t>COOL </a:t>
            </a:r>
            <a:r>
              <a:rPr lang="ru-RU" sz="1100" kern="0" dirty="0" smtClean="0">
                <a:solidFill>
                  <a:srgbClr val="3C230A"/>
                </a:solidFill>
                <a:latin typeface="Times New Roman"/>
              </a:rPr>
              <a:t>(</a:t>
            </a:r>
            <a:r>
              <a:rPr lang="ru-RU" sz="1100" kern="0" dirty="0">
                <a:solidFill>
                  <a:srgbClr val="3C230A"/>
                </a:solidFill>
                <a:latin typeface="Times New Roman"/>
              </a:rPr>
              <a:t>2012 г.), доклад АО: </a:t>
            </a:r>
            <a:r>
              <a:rPr lang="ru-RU" sz="1100" kern="0" dirty="0" smtClean="0">
                <a:solidFill>
                  <a:srgbClr val="3C230A"/>
                </a:solidFill>
                <a:latin typeface="Times New Roman"/>
              </a:rPr>
              <a:t>предоставление потребителям инфо о происхождении товара – законная цель, т.к. это перекликается с целью «</a:t>
            </a:r>
            <a:r>
              <a:rPr lang="ru-RU" sz="1100" kern="0" dirty="0">
                <a:solidFill>
                  <a:srgbClr val="3C230A"/>
                </a:solidFill>
                <a:latin typeface="Times New Roman"/>
              </a:rPr>
              <a:t>предотвращение обманной практики</a:t>
            </a:r>
            <a:r>
              <a:rPr lang="ru-RU" sz="1100" kern="0" dirty="0" smtClean="0">
                <a:solidFill>
                  <a:srgbClr val="3C230A"/>
                </a:solidFill>
                <a:latin typeface="Times New Roman"/>
              </a:rPr>
              <a:t>» и цель «информирование потребителей» можно найти в ст. </a:t>
            </a:r>
            <a:r>
              <a:rPr lang="de-DE" sz="1100" kern="0" dirty="0" smtClean="0">
                <a:solidFill>
                  <a:srgbClr val="3C230A"/>
                </a:solidFill>
                <a:latin typeface="Times New Roman"/>
              </a:rPr>
              <a:t>IX </a:t>
            </a:r>
            <a:r>
              <a:rPr lang="ru-RU" sz="1100" kern="0" dirty="0" smtClean="0">
                <a:solidFill>
                  <a:srgbClr val="3C230A"/>
                </a:solidFill>
                <a:latin typeface="Times New Roman"/>
              </a:rPr>
              <a:t>ГАТТ 1994 г. Именно истец должен доказать, что цель меры не является законной, а не ответчик должен доказать, что цель законна.</a:t>
            </a:r>
          </a:p>
          <a:p>
            <a:pPr marL="342900" lvl="1" indent="-342900">
              <a:buFont typeface="Arial" pitchFamily="34" charset="0"/>
              <a:buChar char="•"/>
            </a:pPr>
            <a:r>
              <a:rPr lang="ru-RU" sz="1100" kern="0" dirty="0" smtClean="0">
                <a:solidFill>
                  <a:srgbClr val="3C230A"/>
                </a:solidFill>
                <a:latin typeface="Times New Roman" panose="02020603050405020304" pitchFamily="18" charset="0"/>
                <a:cs typeface="Times New Roman" panose="02020603050405020304" pitchFamily="18" charset="0"/>
              </a:rPr>
              <a:t>Что такое «</a:t>
            </a:r>
            <a:r>
              <a:rPr lang="ru-RU" sz="1100" kern="0" dirty="0">
                <a:solidFill>
                  <a:srgbClr val="3C230A"/>
                </a:solidFill>
                <a:latin typeface="Times New Roman" panose="02020603050405020304" pitchFamily="18" charset="0"/>
                <a:cs typeface="Times New Roman" panose="02020603050405020304" pitchFamily="18" charset="0"/>
              </a:rPr>
              <a:t>достигает» </a:t>
            </a:r>
            <a:r>
              <a:rPr lang="ru-RU" sz="1100" kern="0" dirty="0" smtClean="0">
                <a:solidFill>
                  <a:srgbClr val="3C230A"/>
                </a:solidFill>
                <a:latin typeface="Times New Roman" panose="02020603050405020304" pitchFamily="18" charset="0"/>
                <a:cs typeface="Times New Roman" panose="02020603050405020304" pitchFamily="18" charset="0"/>
              </a:rPr>
              <a:t>(законную цель)? - </a:t>
            </a:r>
            <a:r>
              <a:rPr lang="ru-RU" sz="1100" kern="0" dirty="0">
                <a:solidFill>
                  <a:srgbClr val="3C230A"/>
                </a:solidFill>
                <a:latin typeface="Times New Roman"/>
              </a:rPr>
              <a:t>США – тунец </a:t>
            </a:r>
            <a:r>
              <a:rPr lang="de-DE" sz="1100" kern="0" dirty="0">
                <a:solidFill>
                  <a:srgbClr val="3C230A"/>
                </a:solidFill>
                <a:latin typeface="Times New Roman"/>
              </a:rPr>
              <a:t>II </a:t>
            </a:r>
            <a:r>
              <a:rPr lang="ru-RU" sz="1100" kern="0" dirty="0">
                <a:solidFill>
                  <a:srgbClr val="3C230A"/>
                </a:solidFill>
                <a:latin typeface="Times New Roman"/>
              </a:rPr>
              <a:t>(Мексика) (2012 г.), доклад АО: </a:t>
            </a:r>
            <a:r>
              <a:rPr lang="ru-RU" sz="1100" kern="0" dirty="0" smtClean="0">
                <a:solidFill>
                  <a:srgbClr val="3C230A"/>
                </a:solidFill>
                <a:latin typeface="Times New Roman"/>
              </a:rPr>
              <a:t>«полностью предоставляет то, ради чего это задумано». Если прочитать слово «достигать» вне контекста, то создается впечатление, что должен быть полностью достигнут определенный результат. АО: важно не это, а тот вклад, который мера вносит в достижение цели (даже если цель еще не достигнута).</a:t>
            </a:r>
          </a:p>
          <a:p>
            <a:pPr marL="342900" lvl="1" indent="-342900">
              <a:buFont typeface="Arial" pitchFamily="34" charset="0"/>
              <a:buChar char="•"/>
            </a:pPr>
            <a:r>
              <a:rPr lang="ru-RU" sz="1200" kern="0" dirty="0" smtClean="0">
                <a:solidFill>
                  <a:srgbClr val="3C230A"/>
                </a:solidFill>
                <a:latin typeface="Times New Roman" panose="02020603050405020304" pitchFamily="18" charset="0"/>
                <a:cs typeface="Times New Roman" panose="02020603050405020304" pitchFamily="18" charset="0"/>
              </a:rPr>
              <a:t>Достигает </a:t>
            </a:r>
            <a:r>
              <a:rPr lang="ru-RU" sz="1200" kern="0" dirty="0">
                <a:solidFill>
                  <a:srgbClr val="3C230A"/>
                </a:solidFill>
                <a:latin typeface="Times New Roman" panose="02020603050405020304" pitchFamily="18" charset="0"/>
                <a:cs typeface="Times New Roman" panose="02020603050405020304" pitchFamily="18" charset="0"/>
              </a:rPr>
              <a:t>ли мера законную </a:t>
            </a:r>
            <a:r>
              <a:rPr lang="ru-RU" sz="1200" kern="0" dirty="0" smtClean="0">
                <a:solidFill>
                  <a:srgbClr val="3C230A"/>
                </a:solidFill>
                <a:latin typeface="Times New Roman" panose="02020603050405020304" pitchFamily="18" charset="0"/>
                <a:cs typeface="Times New Roman" panose="02020603050405020304" pitchFamily="18" charset="0"/>
              </a:rPr>
              <a:t>цель? - </a:t>
            </a:r>
            <a:r>
              <a:rPr lang="ru-RU" sz="1200" kern="0" dirty="0">
                <a:solidFill>
                  <a:srgbClr val="3C230A"/>
                </a:solidFill>
                <a:latin typeface="Times New Roman"/>
              </a:rPr>
              <a:t>США – тунец </a:t>
            </a:r>
            <a:r>
              <a:rPr lang="de-DE" sz="1200" kern="0" dirty="0">
                <a:solidFill>
                  <a:srgbClr val="3C230A"/>
                </a:solidFill>
                <a:latin typeface="Times New Roman"/>
              </a:rPr>
              <a:t>II </a:t>
            </a:r>
            <a:r>
              <a:rPr lang="ru-RU" sz="1200" kern="0" dirty="0">
                <a:solidFill>
                  <a:srgbClr val="3C230A"/>
                </a:solidFill>
                <a:latin typeface="Times New Roman"/>
              </a:rPr>
              <a:t>(Мексика) (2012 г.), доклад АО</a:t>
            </a:r>
            <a:r>
              <a:rPr lang="ru-RU" sz="1200" kern="0" dirty="0" smtClean="0">
                <a:solidFill>
                  <a:srgbClr val="3C230A"/>
                </a:solidFill>
                <a:latin typeface="Times New Roman"/>
              </a:rPr>
              <a:t>: степень достижения преследуемой цели (т.е. степень вклада в достижение цели) можно распознать по архитектуре, структуре и действию </a:t>
            </a:r>
            <a:r>
              <a:rPr lang="ru-RU" sz="1200" kern="0" dirty="0" err="1" smtClean="0">
                <a:solidFill>
                  <a:srgbClr val="3C230A"/>
                </a:solidFill>
                <a:latin typeface="Times New Roman"/>
              </a:rPr>
              <a:t>техрегламента</a:t>
            </a:r>
            <a:r>
              <a:rPr lang="ru-RU" sz="1200" kern="0" dirty="0" smtClean="0">
                <a:solidFill>
                  <a:srgbClr val="3C230A"/>
                </a:solidFill>
                <a:latin typeface="Times New Roman"/>
              </a:rPr>
              <a:t> и по доказательствам применения меры. Как и в случаях со ст.</a:t>
            </a:r>
            <a:r>
              <a:rPr lang="de-DE" sz="1200" kern="0" dirty="0" smtClean="0">
                <a:solidFill>
                  <a:srgbClr val="3C230A"/>
                </a:solidFill>
                <a:latin typeface="Times New Roman"/>
              </a:rPr>
              <a:t> </a:t>
            </a:r>
            <a:r>
              <a:rPr lang="ru-RU" sz="1200" kern="0" dirty="0" smtClean="0">
                <a:solidFill>
                  <a:srgbClr val="3C230A"/>
                </a:solidFill>
                <a:latin typeface="Times New Roman"/>
              </a:rPr>
              <a:t>ХХ ГАТТ 1994 г. и ст. </a:t>
            </a:r>
            <a:r>
              <a:rPr lang="de-DE" sz="1200" kern="0" dirty="0" smtClean="0">
                <a:solidFill>
                  <a:srgbClr val="3C230A"/>
                </a:solidFill>
                <a:latin typeface="Times New Roman"/>
              </a:rPr>
              <a:t>XIV</a:t>
            </a:r>
            <a:r>
              <a:rPr lang="ru-RU" sz="1200" kern="0" dirty="0" smtClean="0">
                <a:solidFill>
                  <a:srgbClr val="3C230A"/>
                </a:solidFill>
                <a:latin typeface="Times New Roman"/>
              </a:rPr>
              <a:t> </a:t>
            </a:r>
            <a:r>
              <a:rPr lang="ru-RU" sz="1200" kern="0" dirty="0" err="1" smtClean="0">
                <a:solidFill>
                  <a:srgbClr val="3C230A"/>
                </a:solidFill>
                <a:latin typeface="Times New Roman"/>
              </a:rPr>
              <a:t>ГАТС</a:t>
            </a:r>
            <a:r>
              <a:rPr lang="ru-RU" sz="1200" kern="0" dirty="0" smtClean="0">
                <a:solidFill>
                  <a:srgbClr val="3C230A"/>
                </a:solidFill>
                <a:latin typeface="Times New Roman"/>
              </a:rPr>
              <a:t>, в случае со ст. 2.2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 </a:t>
            </a:r>
            <a:r>
              <a:rPr lang="ru-RU" sz="1200" kern="0" dirty="0" err="1" smtClean="0">
                <a:solidFill>
                  <a:srgbClr val="3C230A"/>
                </a:solidFill>
                <a:latin typeface="Times New Roman"/>
              </a:rPr>
              <a:t>ТГ</a:t>
            </a:r>
            <a:r>
              <a:rPr lang="ru-RU" sz="1200" kern="0" dirty="0" smtClean="0">
                <a:solidFill>
                  <a:srgbClr val="3C230A"/>
                </a:solidFill>
                <a:latin typeface="Times New Roman"/>
              </a:rPr>
              <a:t> должна оценить вклад в ту цель, которая достигается в действительности данной мерой (а не цель, которую член ВТО намеревался достичь).</a:t>
            </a:r>
            <a:endParaRPr lang="ru-RU" sz="1200" kern="0" dirty="0">
              <a:solidFill>
                <a:srgbClr val="3C230A"/>
              </a:solidFill>
              <a:latin typeface="Times New Roman" panose="02020603050405020304" pitchFamily="18" charset="0"/>
              <a:cs typeface="Times New Roman" panose="02020603050405020304" pitchFamily="18" charset="0"/>
            </a:endParaRPr>
          </a:p>
          <a:p>
            <a:pPr marL="342900" lvl="1" indent="-342900">
              <a:buFont typeface="Arial" pitchFamily="34" charset="0"/>
              <a:buChar char="•"/>
            </a:pPr>
            <a:endParaRPr lang="ru-RU" sz="1200" kern="0" dirty="0">
              <a:solidFill>
                <a:srgbClr val="3C230A"/>
              </a:solidFill>
              <a:latin typeface="Times New Roman"/>
            </a:endParaRPr>
          </a:p>
          <a:p>
            <a:pPr marL="342900" lvl="1" indent="-342900">
              <a:buFont typeface="Arial" pitchFamily="34" charset="0"/>
              <a:buChar char="•"/>
            </a:pPr>
            <a:endParaRPr lang="ru-RU" sz="1200" kern="0" dirty="0">
              <a:solidFill>
                <a:srgbClr val="3C230A"/>
              </a:solidFill>
              <a:latin typeface="Times New Roman"/>
            </a:endParaRPr>
          </a:p>
          <a:p>
            <a:endParaRPr lang="en-US" sz="12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17</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78038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1" cy="1143000"/>
          </a:xfrm>
        </p:spPr>
        <p:txBody>
          <a:bodyPr vert="horz" lIns="91440" tIns="45720" rIns="91440" bIns="45720" rtlCol="0" anchor="ctr">
            <a:normAutofit/>
          </a:bodyPr>
          <a:lstStyle/>
          <a:p>
            <a:pPr algn="l"/>
            <a:r>
              <a:rPr lang="ru-RU" sz="3200" b="1" kern="0" dirty="0" smtClean="0">
                <a:solidFill>
                  <a:srgbClr val="00A3DF"/>
                </a:solidFill>
                <a:latin typeface="Times New Roman"/>
              </a:rPr>
              <a:t>«Не более ограничивающее, чем необходимо»</a:t>
            </a:r>
            <a:endParaRPr lang="en-US" sz="3200" b="1" kern="0" dirty="0">
              <a:solidFill>
                <a:srgbClr val="00A3DF"/>
              </a:solidFill>
              <a:latin typeface="Times New Roman"/>
            </a:endParaRPr>
          </a:p>
        </p:txBody>
      </p:sp>
      <p:sp>
        <p:nvSpPr>
          <p:cNvPr id="3" name="Content Placeholder 2"/>
          <p:cNvSpPr>
            <a:spLocks noGrp="1"/>
          </p:cNvSpPr>
          <p:nvPr>
            <p:ph idx="1"/>
          </p:nvPr>
        </p:nvSpPr>
        <p:spPr>
          <a:xfrm>
            <a:off x="457200" y="1143000"/>
            <a:ext cx="8229600" cy="5334000"/>
          </a:xfrm>
        </p:spPr>
        <p:txBody>
          <a:bodyPr vert="horz" lIns="91440" tIns="45720" rIns="91440" bIns="45720" rtlCol="0">
            <a:normAutofit/>
          </a:bodyPr>
          <a:lstStyle/>
          <a:p>
            <a:pPr algn="just" defTabSz="457200"/>
            <a:r>
              <a:rPr lang="ru-RU" sz="1200" kern="0" dirty="0" smtClean="0">
                <a:solidFill>
                  <a:srgbClr val="3C230A"/>
                </a:solidFill>
                <a:latin typeface="Times New Roman"/>
              </a:rPr>
              <a:t>3-</a:t>
            </a:r>
            <a:r>
              <a:rPr lang="ru-RU" sz="1200" kern="0" dirty="0" err="1" smtClean="0">
                <a:solidFill>
                  <a:srgbClr val="3C230A"/>
                </a:solidFill>
                <a:latin typeface="Times New Roman"/>
              </a:rPr>
              <a:t>ий</a:t>
            </a:r>
            <a:r>
              <a:rPr lang="ru-RU" sz="1200" kern="0" dirty="0" smtClean="0">
                <a:solidFill>
                  <a:srgbClr val="3C230A"/>
                </a:solidFill>
                <a:latin typeface="Times New Roman"/>
              </a:rPr>
              <a:t> элемент теста на соответствие ст. 2.2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 технический регламент </a:t>
            </a:r>
            <a:r>
              <a:rPr lang="ru-RU" sz="1200" kern="0" dirty="0">
                <a:solidFill>
                  <a:srgbClr val="3C230A"/>
                </a:solidFill>
                <a:latin typeface="Times New Roman"/>
              </a:rPr>
              <a:t>не </a:t>
            </a:r>
            <a:r>
              <a:rPr lang="ru-RU" sz="1200" kern="0" dirty="0" smtClean="0">
                <a:solidFill>
                  <a:srgbClr val="3C230A"/>
                </a:solidFill>
                <a:latin typeface="Times New Roman"/>
              </a:rPr>
              <a:t>должен оказывать </a:t>
            </a:r>
            <a:r>
              <a:rPr lang="ru-RU" sz="1200" kern="0" dirty="0">
                <a:solidFill>
                  <a:srgbClr val="3C230A"/>
                </a:solidFill>
                <a:latin typeface="Times New Roman"/>
              </a:rPr>
              <a:t>на торговлю более ограничивающее воздействие, чем это необходимо для достижения законных целей, с учетом рисков, которые возникали бы, когда такие цели не достигаются</a:t>
            </a:r>
            <a:r>
              <a:rPr lang="ru-RU" sz="1200" kern="0" dirty="0" smtClean="0">
                <a:solidFill>
                  <a:srgbClr val="3C230A"/>
                </a:solidFill>
                <a:latin typeface="Times New Roman"/>
              </a:rPr>
              <a:t>.</a:t>
            </a:r>
          </a:p>
          <a:p>
            <a:pPr algn="just" defTabSz="457200"/>
            <a:r>
              <a:rPr lang="ru-RU" sz="1200" kern="0" dirty="0" smtClean="0">
                <a:solidFill>
                  <a:srgbClr val="3C230A"/>
                </a:solidFill>
                <a:latin typeface="Times New Roman"/>
              </a:rPr>
              <a:t>Оценивается не необходимость самой меры, а то, насколько</a:t>
            </a:r>
            <a:r>
              <a:rPr lang="ru-RU" sz="1200" kern="0" dirty="0">
                <a:solidFill>
                  <a:srgbClr val="3C230A"/>
                </a:solidFill>
                <a:latin typeface="Times New Roman"/>
              </a:rPr>
              <a:t> </a:t>
            </a:r>
            <a:r>
              <a:rPr lang="ru-RU" sz="1200" kern="0" dirty="0" smtClean="0">
                <a:solidFill>
                  <a:srgbClr val="3C230A"/>
                </a:solidFill>
                <a:latin typeface="Times New Roman"/>
              </a:rPr>
              <a:t>необходимо ограничивающее воздействие этой меры.</a:t>
            </a:r>
          </a:p>
          <a:p>
            <a:pPr algn="just" defTabSz="457200"/>
            <a:r>
              <a:rPr lang="ru-RU" sz="1200" kern="0" dirty="0">
                <a:solidFill>
                  <a:srgbClr val="3C230A"/>
                </a:solidFill>
                <a:latin typeface="Times New Roman"/>
              </a:rPr>
              <a:t>США – тунец </a:t>
            </a:r>
            <a:r>
              <a:rPr lang="de-DE" sz="1200" kern="0" dirty="0">
                <a:solidFill>
                  <a:srgbClr val="3C230A"/>
                </a:solidFill>
                <a:latin typeface="Times New Roman"/>
              </a:rPr>
              <a:t>II </a:t>
            </a:r>
            <a:r>
              <a:rPr lang="ru-RU" sz="1200" kern="0" dirty="0">
                <a:solidFill>
                  <a:srgbClr val="3C230A"/>
                </a:solidFill>
                <a:latin typeface="Times New Roman"/>
              </a:rPr>
              <a:t>(Мексика) (2012 г.), доклад АО</a:t>
            </a:r>
            <a:r>
              <a:rPr lang="ru-RU" sz="1200" kern="0" dirty="0" smtClean="0">
                <a:solidFill>
                  <a:srgbClr val="3C230A"/>
                </a:solidFill>
                <a:latin typeface="Times New Roman"/>
              </a:rPr>
              <a:t>: </a:t>
            </a:r>
            <a:r>
              <a:rPr lang="ru-RU" sz="1200" kern="0" dirty="0" err="1" smtClean="0">
                <a:solidFill>
                  <a:srgbClr val="3C230A"/>
                </a:solidFill>
                <a:latin typeface="Times New Roman"/>
              </a:rPr>
              <a:t>ТГ</a:t>
            </a:r>
            <a:r>
              <a:rPr lang="ru-RU" sz="1200" kern="0" dirty="0" smtClean="0">
                <a:solidFill>
                  <a:srgbClr val="3C230A"/>
                </a:solidFill>
                <a:latin typeface="Times New Roman"/>
              </a:rPr>
              <a:t> должна начать с рассмотрения факторов, которые включают в себя: степень вклада меры в достижение законной цели; </a:t>
            </a:r>
            <a:r>
              <a:rPr lang="ru-RU" sz="1200" kern="0" dirty="0">
                <a:solidFill>
                  <a:srgbClr val="3C230A"/>
                </a:solidFill>
                <a:latin typeface="Times New Roman"/>
              </a:rPr>
              <a:t>ограничивающее </a:t>
            </a:r>
            <a:r>
              <a:rPr lang="ru-RU" sz="1200" kern="0" dirty="0" smtClean="0">
                <a:solidFill>
                  <a:srgbClr val="3C230A"/>
                </a:solidFill>
                <a:latin typeface="Times New Roman"/>
              </a:rPr>
              <a:t>торговлю воздействие </a:t>
            </a:r>
            <a:r>
              <a:rPr lang="ru-RU" sz="1200" kern="0" dirty="0">
                <a:solidFill>
                  <a:srgbClr val="3C230A"/>
                </a:solidFill>
                <a:latin typeface="Times New Roman"/>
              </a:rPr>
              <a:t>этой </a:t>
            </a:r>
            <a:r>
              <a:rPr lang="ru-RU" sz="1200" kern="0" dirty="0" smtClean="0">
                <a:solidFill>
                  <a:srgbClr val="3C230A"/>
                </a:solidFill>
                <a:latin typeface="Times New Roman"/>
              </a:rPr>
              <a:t>меры; природу рисков в данном случае и тяжесть последствий, которые могут наступить, если не будет достигнута цель, которую преследует член ВТО при помощи данной меры. – Это т.н. «анализ соотношения» факторов, приведенных выше.</a:t>
            </a:r>
          </a:p>
          <a:p>
            <a:pPr algn="just" defTabSz="457200"/>
            <a:r>
              <a:rPr lang="ru-RU" sz="1200" kern="0" dirty="0" smtClean="0">
                <a:solidFill>
                  <a:srgbClr val="3C230A"/>
                </a:solidFill>
                <a:latin typeface="Times New Roman"/>
              </a:rPr>
              <a:t>Однако АО тут же добавил, что в большинстве случаев необходимо сравнить меру, которую оспаривает член ВТО, и возможные альтернативные меры. – Это т.н. сравнительный анализ. Его элементы:</a:t>
            </a:r>
          </a:p>
          <a:p>
            <a:pPr lvl="1" algn="just" defTabSz="457200">
              <a:buFontTx/>
              <a:buChar char="-"/>
            </a:pPr>
            <a:r>
              <a:rPr lang="ru-RU" sz="1200" kern="0" dirty="0" smtClean="0">
                <a:solidFill>
                  <a:srgbClr val="3C230A"/>
                </a:solidFill>
                <a:latin typeface="Times New Roman"/>
              </a:rPr>
              <a:t>Является ли предлагаемая альтернативная мера менее ограничивающей торговлю?</a:t>
            </a:r>
          </a:p>
          <a:p>
            <a:pPr lvl="1" algn="just" defTabSz="457200">
              <a:buFontTx/>
              <a:buChar char="-"/>
            </a:pPr>
            <a:r>
              <a:rPr lang="ru-RU" sz="1200" kern="0" dirty="0" smtClean="0">
                <a:solidFill>
                  <a:srgbClr val="3C230A"/>
                </a:solidFill>
                <a:latin typeface="Times New Roman"/>
              </a:rPr>
              <a:t>Внесет ли </a:t>
            </a:r>
            <a:r>
              <a:rPr lang="ru-RU" sz="1200" kern="0" dirty="0">
                <a:solidFill>
                  <a:srgbClr val="3C230A"/>
                </a:solidFill>
                <a:latin typeface="Times New Roman"/>
              </a:rPr>
              <a:t>альтернативная </a:t>
            </a:r>
            <a:r>
              <a:rPr lang="ru-RU" sz="1200" kern="0" dirty="0" smtClean="0">
                <a:solidFill>
                  <a:srgbClr val="3C230A"/>
                </a:solidFill>
                <a:latin typeface="Times New Roman"/>
              </a:rPr>
              <a:t>мера такой же вклад, как и оспариваемая, в достижение законной цели (</a:t>
            </a:r>
            <a:r>
              <a:rPr lang="ru-RU" sz="1200" kern="0" dirty="0">
                <a:solidFill>
                  <a:srgbClr val="3C230A"/>
                </a:solidFill>
                <a:latin typeface="Times New Roman"/>
              </a:rPr>
              <a:t>с учетом рисков, которые возникали бы, когда </a:t>
            </a:r>
            <a:r>
              <a:rPr lang="ru-RU" sz="1200" kern="0" dirty="0" smtClean="0">
                <a:solidFill>
                  <a:srgbClr val="3C230A"/>
                </a:solidFill>
                <a:latin typeface="Times New Roman"/>
              </a:rPr>
              <a:t>такая цель </a:t>
            </a:r>
            <a:r>
              <a:rPr lang="ru-RU" sz="1200" kern="0" dirty="0">
                <a:solidFill>
                  <a:srgbClr val="3C230A"/>
                </a:solidFill>
                <a:latin typeface="Times New Roman"/>
              </a:rPr>
              <a:t>не </a:t>
            </a:r>
            <a:r>
              <a:rPr lang="ru-RU" sz="1200" kern="0" dirty="0" smtClean="0">
                <a:solidFill>
                  <a:srgbClr val="3C230A"/>
                </a:solidFill>
                <a:latin typeface="Times New Roman"/>
              </a:rPr>
              <a:t>достигается)?</a:t>
            </a:r>
          </a:p>
          <a:p>
            <a:pPr lvl="1" algn="just" defTabSz="457200">
              <a:buFontTx/>
              <a:buChar char="-"/>
            </a:pPr>
            <a:r>
              <a:rPr lang="ru-RU" sz="1200" kern="0" dirty="0" smtClean="0">
                <a:solidFill>
                  <a:srgbClr val="3C230A"/>
                </a:solidFill>
                <a:latin typeface="Times New Roman"/>
              </a:rPr>
              <a:t>Имеется ли такая </a:t>
            </a:r>
            <a:r>
              <a:rPr lang="ru-RU" sz="1200" kern="0" dirty="0">
                <a:solidFill>
                  <a:srgbClr val="3C230A"/>
                </a:solidFill>
                <a:latin typeface="Times New Roman"/>
              </a:rPr>
              <a:t>альтернативная </a:t>
            </a:r>
            <a:r>
              <a:rPr lang="ru-RU" sz="1200" kern="0" dirty="0" smtClean="0">
                <a:solidFill>
                  <a:srgbClr val="3C230A"/>
                </a:solidFill>
                <a:latin typeface="Times New Roman"/>
              </a:rPr>
              <a:t>мера в разумном распоряжении члена ВТО?</a:t>
            </a:r>
          </a:p>
          <a:p>
            <a:pPr marL="342900" lvl="1" indent="-342900" algn="just" defTabSz="457200">
              <a:buFont typeface="Arial" pitchFamily="34" charset="0"/>
              <a:buChar char="•"/>
            </a:pPr>
            <a:r>
              <a:rPr lang="ru-RU" sz="1200" kern="0" dirty="0" smtClean="0">
                <a:solidFill>
                  <a:srgbClr val="3C230A"/>
                </a:solidFill>
                <a:latin typeface="Times New Roman"/>
              </a:rPr>
              <a:t>АО: сравнительный анализ похож на взвешивание и нахождение баланса для установления «необходимости» в контексте ст. ХХ ГАТТ 1994 г. и ст. </a:t>
            </a:r>
            <a:r>
              <a:rPr lang="de-DE" sz="1200" kern="0" dirty="0" smtClean="0">
                <a:solidFill>
                  <a:srgbClr val="3C230A"/>
                </a:solidFill>
                <a:latin typeface="Times New Roman"/>
              </a:rPr>
              <a:t>XIV </a:t>
            </a:r>
            <a:r>
              <a:rPr lang="ru-RU" sz="1200" kern="0" dirty="0" err="1" smtClean="0">
                <a:solidFill>
                  <a:srgbClr val="3C230A"/>
                </a:solidFill>
                <a:latin typeface="Times New Roman"/>
              </a:rPr>
              <a:t>ГАТС</a:t>
            </a:r>
            <a:r>
              <a:rPr lang="ru-RU" sz="1200" kern="0" dirty="0" smtClean="0">
                <a:solidFill>
                  <a:srgbClr val="3C230A"/>
                </a:solidFill>
                <a:latin typeface="Times New Roman"/>
              </a:rPr>
              <a:t>.</a:t>
            </a:r>
          </a:p>
          <a:p>
            <a:pPr marL="342900" lvl="1" indent="-342900" algn="just" defTabSz="457200">
              <a:buFont typeface="Arial" pitchFamily="34" charset="0"/>
              <a:buChar char="•"/>
            </a:pPr>
            <a:r>
              <a:rPr lang="ru-RU" sz="1200" kern="0" dirty="0" smtClean="0">
                <a:solidFill>
                  <a:srgbClr val="3C230A"/>
                </a:solidFill>
                <a:latin typeface="Times New Roman"/>
              </a:rPr>
              <a:t>Риски, возникающие из-за </a:t>
            </a:r>
            <a:r>
              <a:rPr lang="ru-RU" sz="1200" kern="0" dirty="0" err="1" smtClean="0">
                <a:solidFill>
                  <a:srgbClr val="3C230A"/>
                </a:solidFill>
                <a:latin typeface="Times New Roman"/>
              </a:rPr>
              <a:t>недостижения</a:t>
            </a:r>
            <a:r>
              <a:rPr lang="ru-RU" sz="1200" kern="0" dirty="0" smtClean="0">
                <a:solidFill>
                  <a:srgbClr val="3C230A"/>
                </a:solidFill>
                <a:latin typeface="Times New Roman"/>
              </a:rPr>
              <a:t> цели «</a:t>
            </a:r>
            <a:r>
              <a:rPr lang="ru-RU" sz="1200" kern="0" dirty="0">
                <a:solidFill>
                  <a:srgbClr val="3C230A"/>
                </a:solidFill>
                <a:latin typeface="Times New Roman"/>
              </a:rPr>
              <a:t>предотвращение обманной </a:t>
            </a:r>
            <a:r>
              <a:rPr lang="ru-RU" sz="1200" kern="0" dirty="0" smtClean="0">
                <a:solidFill>
                  <a:srgbClr val="3C230A"/>
                </a:solidFill>
                <a:latin typeface="Times New Roman"/>
              </a:rPr>
              <a:t>практики», менее серьезные, чем риски от </a:t>
            </a:r>
            <a:r>
              <a:rPr lang="ru-RU" sz="1200" kern="0" dirty="0" err="1" smtClean="0">
                <a:solidFill>
                  <a:srgbClr val="3C230A"/>
                </a:solidFill>
                <a:latin typeface="Times New Roman"/>
              </a:rPr>
              <a:t>недостижения</a:t>
            </a:r>
            <a:r>
              <a:rPr lang="ru-RU" sz="1200" kern="0" dirty="0" smtClean="0">
                <a:solidFill>
                  <a:srgbClr val="3C230A"/>
                </a:solidFill>
                <a:latin typeface="Times New Roman"/>
              </a:rPr>
              <a:t> цели «</a:t>
            </a:r>
            <a:r>
              <a:rPr lang="ru-RU" sz="1200" kern="0" dirty="0">
                <a:solidFill>
                  <a:srgbClr val="3C230A"/>
                </a:solidFill>
                <a:latin typeface="Times New Roman"/>
              </a:rPr>
              <a:t>защита здоровья </a:t>
            </a:r>
            <a:r>
              <a:rPr lang="ru-RU" sz="1200" kern="0" dirty="0" smtClean="0">
                <a:solidFill>
                  <a:srgbClr val="3C230A"/>
                </a:solidFill>
                <a:latin typeface="Times New Roman"/>
              </a:rPr>
              <a:t>людей». Для оценки </a:t>
            </a:r>
            <a:r>
              <a:rPr lang="ru-RU" sz="1200" kern="0" dirty="0">
                <a:solidFill>
                  <a:srgbClr val="3C230A"/>
                </a:solidFill>
                <a:latin typeface="Times New Roman"/>
              </a:rPr>
              <a:t>рисков </a:t>
            </a:r>
            <a:r>
              <a:rPr lang="ru-RU" sz="1200" kern="0" dirty="0" smtClean="0">
                <a:solidFill>
                  <a:srgbClr val="3C230A"/>
                </a:solidFill>
                <a:latin typeface="Times New Roman"/>
              </a:rPr>
              <a:t>учитываются (среди прочего): имеющаяся </a:t>
            </a:r>
            <a:r>
              <a:rPr lang="ru-RU" sz="1200" kern="0" dirty="0">
                <a:solidFill>
                  <a:srgbClr val="3C230A"/>
                </a:solidFill>
                <a:latin typeface="Times New Roman"/>
              </a:rPr>
              <a:t>научная и техническая информация, соответствующая технология или предполагаемое конечное использование </a:t>
            </a:r>
            <a:r>
              <a:rPr lang="ru-RU" sz="1200" kern="0" dirty="0" smtClean="0">
                <a:solidFill>
                  <a:srgbClr val="3C230A"/>
                </a:solidFill>
                <a:latin typeface="Times New Roman"/>
              </a:rPr>
              <a:t>товаров.</a:t>
            </a:r>
          </a:p>
          <a:p>
            <a:pPr marL="342900" lvl="1" indent="-342900" algn="just" defTabSz="457200">
              <a:buFont typeface="Arial" pitchFamily="34" charset="0"/>
              <a:buChar char="•"/>
            </a:pPr>
            <a:r>
              <a:rPr lang="ru-RU" sz="1200" kern="0" dirty="0" smtClean="0">
                <a:solidFill>
                  <a:srgbClr val="3C230A"/>
                </a:solidFill>
                <a:latin typeface="Times New Roman"/>
              </a:rPr>
              <a:t>Ст. 2.3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 «Технические </a:t>
            </a:r>
            <a:r>
              <a:rPr lang="ru-RU" sz="1200" kern="0" dirty="0">
                <a:solidFill>
                  <a:srgbClr val="3C230A"/>
                </a:solidFill>
                <a:latin typeface="Times New Roman"/>
              </a:rPr>
              <a:t>регламенты не должны оставаться в силе, если обстоятельств или причин, вызвавших их принятие, больше не существует, или если изменившиеся обстоятельства или причины позволяют использовать способы, оказывающие менее ограничивающее воздействие на торговлю</a:t>
            </a:r>
            <a:r>
              <a:rPr lang="ru-RU" sz="1200" kern="0" dirty="0" smtClean="0">
                <a:solidFill>
                  <a:srgbClr val="3C230A"/>
                </a:solidFill>
                <a:latin typeface="Times New Roman"/>
              </a:rPr>
              <a:t>.» =</a:t>
            </a:r>
            <a:r>
              <a:rPr lang="en-US" sz="1200" kern="0" dirty="0" smtClean="0">
                <a:solidFill>
                  <a:srgbClr val="3C230A"/>
                </a:solidFill>
                <a:latin typeface="Times New Roman"/>
              </a:rPr>
              <a:t>&gt; </a:t>
            </a:r>
            <a:r>
              <a:rPr lang="ru-RU" sz="1200" kern="0" dirty="0" smtClean="0">
                <a:solidFill>
                  <a:srgbClr val="3C230A"/>
                </a:solidFill>
                <a:latin typeface="Times New Roman"/>
              </a:rPr>
              <a:t>члены ВТО должны постоянно следить за тем, чтобы их </a:t>
            </a:r>
            <a:r>
              <a:rPr lang="ru-RU" sz="1200" kern="0" dirty="0" err="1" smtClean="0">
                <a:solidFill>
                  <a:srgbClr val="3C230A"/>
                </a:solidFill>
                <a:latin typeface="Times New Roman"/>
              </a:rPr>
              <a:t>техрегламенты</a:t>
            </a:r>
            <a:r>
              <a:rPr lang="ru-RU" sz="1200" kern="0" dirty="0" smtClean="0">
                <a:solidFill>
                  <a:srgbClr val="3C230A"/>
                </a:solidFill>
                <a:latin typeface="Times New Roman"/>
              </a:rPr>
              <a:t> не создавали б</a:t>
            </a:r>
            <a:r>
              <a:rPr lang="de-DE" sz="1200" kern="0" dirty="0" smtClean="0">
                <a:solidFill>
                  <a:srgbClr val="3C230A"/>
                </a:solidFill>
                <a:latin typeface="Times New Roman"/>
              </a:rPr>
              <a:t>ó</a:t>
            </a:r>
            <a:r>
              <a:rPr lang="ru-RU" sz="1200" kern="0" dirty="0" err="1" smtClean="0">
                <a:solidFill>
                  <a:srgbClr val="3C230A"/>
                </a:solidFill>
                <a:latin typeface="Times New Roman"/>
              </a:rPr>
              <a:t>льшие</a:t>
            </a:r>
            <a:r>
              <a:rPr lang="ru-RU" sz="1200" kern="0" dirty="0" smtClean="0">
                <a:solidFill>
                  <a:srgbClr val="3C230A"/>
                </a:solidFill>
                <a:latin typeface="Times New Roman"/>
              </a:rPr>
              <a:t> ограничения в торговле, чем это необходимо для достижения законных целей. </a:t>
            </a:r>
            <a:endParaRPr lang="ru-RU" sz="12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18</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782308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1" cy="838200"/>
          </a:xfrm>
        </p:spPr>
        <p:txBody>
          <a:bodyPr vert="horz" lIns="91440" tIns="45720" rIns="91440" bIns="45720" rtlCol="0" anchor="ctr">
            <a:normAutofit/>
          </a:bodyPr>
          <a:lstStyle/>
          <a:p>
            <a:pPr algn="l"/>
            <a:r>
              <a:rPr lang="ru-RU" sz="3100" b="1" kern="0" dirty="0" err="1" smtClean="0">
                <a:solidFill>
                  <a:srgbClr val="00A3DF"/>
                </a:solidFill>
                <a:latin typeface="Times New Roman"/>
              </a:rPr>
              <a:t>Обяз</a:t>
            </a:r>
            <a:r>
              <a:rPr lang="ru-RU" sz="3100" b="1" kern="0" dirty="0" smtClean="0">
                <a:solidFill>
                  <a:srgbClr val="00A3DF"/>
                </a:solidFill>
                <a:latin typeface="Times New Roman"/>
              </a:rPr>
              <a:t>-во основывать </a:t>
            </a:r>
            <a:r>
              <a:rPr lang="ru-RU" sz="3100" b="1" kern="0" dirty="0" err="1" smtClean="0">
                <a:solidFill>
                  <a:srgbClr val="00A3DF"/>
                </a:solidFill>
                <a:latin typeface="Times New Roman"/>
              </a:rPr>
              <a:t>ТБТ</a:t>
            </a:r>
            <a:r>
              <a:rPr lang="ru-RU" sz="3100" b="1" kern="0" dirty="0" smtClean="0">
                <a:solidFill>
                  <a:srgbClr val="00A3DF"/>
                </a:solidFill>
                <a:latin typeface="Times New Roman"/>
              </a:rPr>
              <a:t> на межд. стандартах</a:t>
            </a:r>
            <a:endParaRPr lang="en-US" sz="3100" b="1" kern="0" dirty="0">
              <a:solidFill>
                <a:srgbClr val="00A3DF"/>
              </a:solidFill>
              <a:latin typeface="Times New Roman"/>
            </a:endParaRPr>
          </a:p>
        </p:txBody>
      </p:sp>
      <p:sp>
        <p:nvSpPr>
          <p:cNvPr id="3" name="Content Placeholder 2"/>
          <p:cNvSpPr>
            <a:spLocks noGrp="1"/>
          </p:cNvSpPr>
          <p:nvPr>
            <p:ph idx="1"/>
          </p:nvPr>
        </p:nvSpPr>
        <p:spPr>
          <a:xfrm>
            <a:off x="176211" y="972343"/>
            <a:ext cx="8891589" cy="5504657"/>
          </a:xfrm>
        </p:spPr>
        <p:txBody>
          <a:bodyPr vert="horz" lIns="91440" tIns="45720" rIns="91440" bIns="45720" rtlCol="0">
            <a:noAutofit/>
          </a:bodyPr>
          <a:lstStyle/>
          <a:p>
            <a:pPr marL="342900" lvl="1" indent="-342900" algn="just" defTabSz="457200">
              <a:buFont typeface="Arial"/>
              <a:buChar char="•"/>
            </a:pPr>
            <a:r>
              <a:rPr lang="ru-RU" sz="1100" kern="0" dirty="0" smtClean="0">
                <a:solidFill>
                  <a:srgbClr val="3C230A"/>
                </a:solidFill>
                <a:latin typeface="Times New Roman"/>
              </a:rPr>
              <a:t>Гармонизация национальных </a:t>
            </a:r>
            <a:r>
              <a:rPr lang="ru-RU" sz="1100" kern="0" dirty="0" err="1" smtClean="0">
                <a:solidFill>
                  <a:srgbClr val="3C230A"/>
                </a:solidFill>
                <a:latin typeface="Times New Roman"/>
              </a:rPr>
              <a:t>техрегламентов</a:t>
            </a:r>
            <a:r>
              <a:rPr lang="ru-RU" sz="1100" kern="0" dirty="0" smtClean="0">
                <a:solidFill>
                  <a:srgbClr val="3C230A"/>
                </a:solidFill>
                <a:latin typeface="Times New Roman"/>
              </a:rPr>
              <a:t>, стандартов и процедур оценки соответствия путем создания/использования межд. стандартов сильно облегчает ведение межд. торговли.</a:t>
            </a:r>
          </a:p>
          <a:p>
            <a:pPr marL="342900" lvl="1" indent="-342900" algn="just" defTabSz="457200">
              <a:buFont typeface="Arial"/>
              <a:buChar char="•"/>
            </a:pPr>
            <a:r>
              <a:rPr lang="ru-RU" sz="1100" kern="0" dirty="0" smtClean="0">
                <a:solidFill>
                  <a:srgbClr val="3C230A"/>
                </a:solidFill>
                <a:latin typeface="Times New Roman"/>
              </a:rPr>
              <a:t>Такая гармонизация уменьшает ограничивающее межд. торговлю влияние </a:t>
            </a:r>
            <a:r>
              <a:rPr lang="ru-RU" sz="1100" kern="0" dirty="0" err="1" smtClean="0">
                <a:solidFill>
                  <a:srgbClr val="3C230A"/>
                </a:solidFill>
                <a:latin typeface="Times New Roman"/>
              </a:rPr>
              <a:t>ТБТ</a:t>
            </a:r>
            <a:r>
              <a:rPr lang="ru-RU" sz="1100" kern="0" dirty="0" smtClean="0">
                <a:solidFill>
                  <a:srgbClr val="3C230A"/>
                </a:solidFill>
                <a:latin typeface="Times New Roman"/>
              </a:rPr>
              <a:t>, </a:t>
            </a:r>
            <a:r>
              <a:rPr lang="ru-RU" sz="1100" kern="0" dirty="0" err="1" smtClean="0">
                <a:solidFill>
                  <a:srgbClr val="3C230A"/>
                </a:solidFill>
                <a:latin typeface="Times New Roman"/>
              </a:rPr>
              <a:t>минимизируя</a:t>
            </a:r>
            <a:r>
              <a:rPr lang="ru-RU" sz="1100" kern="0" dirty="0">
                <a:solidFill>
                  <a:srgbClr val="3C230A"/>
                </a:solidFill>
                <a:latin typeface="Times New Roman"/>
              </a:rPr>
              <a:t> </a:t>
            </a:r>
            <a:r>
              <a:rPr lang="ru-RU" sz="1100" kern="0" dirty="0" smtClean="0">
                <a:solidFill>
                  <a:srgbClr val="3C230A"/>
                </a:solidFill>
                <a:latin typeface="Times New Roman"/>
              </a:rPr>
              <a:t>различия в требованиях разных членов ВТО, которым должны соответствовать в различных странах.</a:t>
            </a:r>
          </a:p>
          <a:p>
            <a:pPr marL="342900" lvl="1" indent="-342900" algn="just" defTabSz="457200">
              <a:buFont typeface="Arial"/>
              <a:buChar char="•"/>
            </a:pPr>
            <a:r>
              <a:rPr lang="ru-RU" sz="1100" kern="0" dirty="0" smtClean="0">
                <a:solidFill>
                  <a:srgbClr val="3C230A"/>
                </a:solidFill>
                <a:latin typeface="Times New Roman"/>
              </a:rPr>
              <a:t>Ст. 2.4 Соглашения о </a:t>
            </a:r>
            <a:r>
              <a:rPr lang="ru-RU" sz="1100" kern="0" dirty="0" err="1">
                <a:solidFill>
                  <a:srgbClr val="3C230A"/>
                </a:solidFill>
                <a:latin typeface="Times New Roman"/>
              </a:rPr>
              <a:t>ТБТ</a:t>
            </a:r>
            <a:r>
              <a:rPr lang="ru-RU" sz="1100" kern="0" dirty="0" smtClean="0">
                <a:solidFill>
                  <a:srgbClr val="3C230A"/>
                </a:solidFill>
                <a:latin typeface="Times New Roman"/>
              </a:rPr>
              <a:t>: «В </a:t>
            </a:r>
            <a:r>
              <a:rPr lang="ru-RU" sz="1100" kern="0" dirty="0">
                <a:solidFill>
                  <a:srgbClr val="3C230A"/>
                </a:solidFill>
                <a:latin typeface="Times New Roman"/>
              </a:rPr>
              <a:t>том случае, если возникает потребность в технических регламентах, и существуют соответствующие международные стандарты или завершается их разработка, члены используют их или их соответствующие разделы в качестве основы для своих технических </a:t>
            </a:r>
            <a:r>
              <a:rPr lang="ru-RU" sz="1100" kern="0" dirty="0" smtClean="0">
                <a:solidFill>
                  <a:srgbClr val="3C230A"/>
                </a:solidFill>
                <a:latin typeface="Times New Roman"/>
              </a:rPr>
              <a:t>регламентов (…).»</a:t>
            </a:r>
          </a:p>
          <a:p>
            <a:pPr marL="342900" lvl="1" indent="-342900" algn="just" defTabSz="457200">
              <a:buFont typeface="Arial"/>
              <a:buChar char="•"/>
            </a:pPr>
            <a:r>
              <a:rPr lang="ru-RU" sz="1100" kern="0" dirty="0" smtClean="0">
                <a:solidFill>
                  <a:srgbClr val="3C230A"/>
                </a:solidFill>
                <a:latin typeface="Times New Roman"/>
              </a:rPr>
              <a:t>Ст. 2.4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 (…) </a:t>
            </a:r>
            <a:r>
              <a:rPr lang="ru-RU" sz="1100" kern="0" dirty="0">
                <a:solidFill>
                  <a:srgbClr val="3C230A"/>
                </a:solidFill>
                <a:latin typeface="Times New Roman"/>
              </a:rPr>
              <a:t>за исключением случаев, когда подобные международные стандарты или их соответствующие разделы были бы неэффективными или неподходящими средствами для достижения поставленных законных целей, например, вследствие существенных климатических или географических факторов или существенных технических проблем</a:t>
            </a:r>
            <a:r>
              <a:rPr lang="ru-RU" sz="1100" kern="0" dirty="0" smtClean="0">
                <a:solidFill>
                  <a:srgbClr val="3C230A"/>
                </a:solidFill>
                <a:latin typeface="Times New Roman"/>
              </a:rPr>
              <a:t>.»</a:t>
            </a:r>
          </a:p>
          <a:p>
            <a:pPr marL="342900" lvl="1" indent="-342900" algn="just" defTabSz="457200">
              <a:buFont typeface="Arial"/>
              <a:buChar char="•"/>
            </a:pPr>
            <a:r>
              <a:rPr lang="ru-RU" sz="1100" kern="0" dirty="0" smtClean="0">
                <a:solidFill>
                  <a:srgbClr val="3C230A"/>
                </a:solidFill>
                <a:latin typeface="Times New Roman"/>
              </a:rPr>
              <a:t>Такое же или похожее обязательство для стандартов и </a:t>
            </a:r>
            <a:r>
              <a:rPr lang="ru-RU" sz="1100" kern="0" dirty="0" err="1" smtClean="0">
                <a:solidFill>
                  <a:srgbClr val="3C230A"/>
                </a:solidFill>
                <a:latin typeface="Times New Roman"/>
              </a:rPr>
              <a:t>ПОС</a:t>
            </a:r>
            <a:r>
              <a:rPr lang="ru-RU" sz="1100" kern="0" dirty="0" smtClean="0">
                <a:solidFill>
                  <a:srgbClr val="3C230A"/>
                </a:solidFill>
                <a:latin typeface="Times New Roman"/>
              </a:rPr>
              <a:t>: Приложение 3.</a:t>
            </a:r>
            <a:r>
              <a:rPr lang="de-DE" sz="1100" kern="0" dirty="0" smtClean="0">
                <a:solidFill>
                  <a:srgbClr val="3C230A"/>
                </a:solidFill>
                <a:latin typeface="Times New Roman"/>
              </a:rPr>
              <a:t>F</a:t>
            </a:r>
            <a:r>
              <a:rPr lang="ru-RU" sz="1100" kern="0" dirty="0" smtClean="0">
                <a:solidFill>
                  <a:srgbClr val="3C230A"/>
                </a:solidFill>
                <a:latin typeface="Times New Roman"/>
              </a:rPr>
              <a:t> и ст. 5.4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a:t>
            </a:r>
          </a:p>
          <a:p>
            <a:pPr marL="342900" lvl="1" indent="-342900" algn="just" defTabSz="457200">
              <a:buFont typeface="Arial"/>
              <a:buChar char="•"/>
            </a:pPr>
            <a:r>
              <a:rPr lang="ru-RU" sz="1100" kern="0" dirty="0" smtClean="0">
                <a:solidFill>
                  <a:srgbClr val="3C230A"/>
                </a:solidFill>
                <a:latin typeface="Times New Roman"/>
              </a:rPr>
              <a:t>Ст. 2.4: 3-ступенчатый тест:</a:t>
            </a:r>
          </a:p>
          <a:p>
            <a:pPr marL="571500" lvl="2" indent="-171450" algn="just" defTabSz="457200">
              <a:buFontTx/>
              <a:buChar char="-"/>
            </a:pPr>
            <a:r>
              <a:rPr lang="ru-RU" sz="1100" kern="0" dirty="0" smtClean="0">
                <a:solidFill>
                  <a:srgbClr val="3C230A"/>
                </a:solidFill>
                <a:latin typeface="Times New Roman"/>
              </a:rPr>
              <a:t>Существует ли «соответствующий международный стандарт»?</a:t>
            </a:r>
          </a:p>
          <a:p>
            <a:pPr marL="571500" lvl="2" indent="-171450" algn="just" defTabSz="457200">
              <a:buFontTx/>
              <a:buChar char="-"/>
            </a:pPr>
            <a:r>
              <a:rPr lang="ru-RU" sz="1100" kern="0" dirty="0" smtClean="0">
                <a:solidFill>
                  <a:srgbClr val="3C230A"/>
                </a:solidFill>
                <a:latin typeface="Times New Roman"/>
              </a:rPr>
              <a:t>Если да: использует ли данный член ВТО этот стандарт как основу для своего </a:t>
            </a:r>
            <a:r>
              <a:rPr lang="ru-RU" sz="1100" kern="0" dirty="0" err="1" smtClean="0">
                <a:solidFill>
                  <a:srgbClr val="3C230A"/>
                </a:solidFill>
                <a:latin typeface="Times New Roman"/>
              </a:rPr>
              <a:t>техрегламента</a:t>
            </a:r>
            <a:r>
              <a:rPr lang="ru-RU" sz="1100" kern="0" dirty="0" smtClean="0">
                <a:solidFill>
                  <a:srgbClr val="3C230A"/>
                </a:solidFill>
                <a:latin typeface="Times New Roman"/>
              </a:rPr>
              <a:t>?</a:t>
            </a:r>
          </a:p>
          <a:p>
            <a:pPr marL="571500" lvl="2" indent="-171450" algn="just" defTabSz="457200">
              <a:buFontTx/>
              <a:buChar char="-"/>
            </a:pPr>
            <a:r>
              <a:rPr lang="ru-RU" sz="1100" kern="0" dirty="0" smtClean="0">
                <a:solidFill>
                  <a:srgbClr val="3C230A"/>
                </a:solidFill>
                <a:latin typeface="Times New Roman"/>
              </a:rPr>
              <a:t>Является ли данный межд. стандарт эффективным и подходящим средством </a:t>
            </a:r>
            <a:r>
              <a:rPr lang="ru-RU" sz="1100" kern="0" dirty="0">
                <a:solidFill>
                  <a:srgbClr val="3C230A"/>
                </a:solidFill>
                <a:latin typeface="Times New Roman"/>
              </a:rPr>
              <a:t>для достижения поставленных законных </a:t>
            </a:r>
            <a:r>
              <a:rPr lang="ru-RU" sz="1100" kern="0" dirty="0" smtClean="0">
                <a:solidFill>
                  <a:srgbClr val="3C230A"/>
                </a:solidFill>
                <a:latin typeface="Times New Roman"/>
              </a:rPr>
              <a:t>целей?</a:t>
            </a:r>
          </a:p>
          <a:p>
            <a:pPr marL="342900" lvl="1" indent="-342900" algn="just" defTabSz="457200">
              <a:buFont typeface="Arial"/>
              <a:buChar char="•"/>
            </a:pPr>
            <a:r>
              <a:rPr lang="ru-RU" sz="1100" kern="0" dirty="0" smtClean="0">
                <a:solidFill>
                  <a:srgbClr val="3C230A"/>
                </a:solidFill>
                <a:latin typeface="Times New Roman"/>
              </a:rPr>
              <a:t>До сих пор только в 1 случае </a:t>
            </a:r>
            <a:r>
              <a:rPr lang="ru-RU" sz="1100" kern="0" dirty="0" err="1" smtClean="0">
                <a:solidFill>
                  <a:srgbClr val="3C230A"/>
                </a:solidFill>
                <a:latin typeface="Times New Roman"/>
              </a:rPr>
              <a:t>ОРС</a:t>
            </a:r>
            <a:r>
              <a:rPr lang="ru-RU" sz="1100" kern="0" dirty="0" smtClean="0">
                <a:solidFill>
                  <a:srgbClr val="3C230A"/>
                </a:solidFill>
                <a:latin typeface="Times New Roman"/>
              </a:rPr>
              <a:t> ВТО пришел к выводу, что член ВТО нарушил свои обязательство по ст</a:t>
            </a:r>
            <a:r>
              <a:rPr lang="ru-RU" sz="1100" kern="0" dirty="0">
                <a:solidFill>
                  <a:srgbClr val="3C230A"/>
                </a:solidFill>
                <a:latin typeface="Times New Roman"/>
              </a:rPr>
              <a:t>. 2.4</a:t>
            </a:r>
            <a:r>
              <a:rPr lang="ru-RU" sz="1100" kern="0" dirty="0" smtClean="0">
                <a:solidFill>
                  <a:srgbClr val="3C230A"/>
                </a:solidFill>
                <a:latin typeface="Times New Roman"/>
              </a:rPr>
              <a:t>: ЕС – сардины (2002 г.).</a:t>
            </a:r>
          </a:p>
          <a:p>
            <a:pPr marL="342900" lvl="1" indent="-342900" algn="just" defTabSz="457200">
              <a:buFont typeface="Arial"/>
              <a:buChar char="•"/>
            </a:pPr>
            <a:r>
              <a:rPr lang="ru-RU" sz="1100" kern="0" dirty="0" smtClean="0">
                <a:solidFill>
                  <a:srgbClr val="3C230A"/>
                </a:solidFill>
                <a:latin typeface="Times New Roman"/>
              </a:rPr>
              <a:t>Вопрос «Существует </a:t>
            </a:r>
            <a:r>
              <a:rPr lang="ru-RU" sz="1100" kern="0" dirty="0">
                <a:solidFill>
                  <a:srgbClr val="3C230A"/>
                </a:solidFill>
                <a:latin typeface="Times New Roman"/>
              </a:rPr>
              <a:t>ли «соответствующий международный </a:t>
            </a:r>
            <a:r>
              <a:rPr lang="ru-RU" sz="1100" kern="0" dirty="0" smtClean="0">
                <a:solidFill>
                  <a:srgbClr val="3C230A"/>
                </a:solidFill>
                <a:latin typeface="Times New Roman"/>
              </a:rPr>
              <a:t>стандарт?» порождает ряд промежуточных вопросов:</a:t>
            </a:r>
          </a:p>
          <a:p>
            <a:pPr marL="571500" lvl="2" indent="-171450" algn="just" defTabSz="457200">
              <a:buFontTx/>
              <a:buChar char="-"/>
            </a:pPr>
            <a:r>
              <a:rPr lang="ru-RU" sz="1100" kern="0" dirty="0" smtClean="0">
                <a:solidFill>
                  <a:srgbClr val="3C230A"/>
                </a:solidFill>
                <a:latin typeface="Times New Roman"/>
              </a:rPr>
              <a:t>Когда стандарт является «международным»? - </a:t>
            </a:r>
            <a:r>
              <a:rPr lang="ru-RU" sz="1100" kern="0" dirty="0">
                <a:solidFill>
                  <a:srgbClr val="3C230A"/>
                </a:solidFill>
                <a:latin typeface="Times New Roman"/>
              </a:rPr>
              <a:t>США – тунец </a:t>
            </a:r>
            <a:r>
              <a:rPr lang="de-DE" sz="1100" kern="0" dirty="0">
                <a:solidFill>
                  <a:srgbClr val="3C230A"/>
                </a:solidFill>
                <a:latin typeface="Times New Roman"/>
              </a:rPr>
              <a:t>II </a:t>
            </a:r>
            <a:r>
              <a:rPr lang="ru-RU" sz="1100" kern="0" dirty="0">
                <a:solidFill>
                  <a:srgbClr val="3C230A"/>
                </a:solidFill>
                <a:latin typeface="Times New Roman"/>
              </a:rPr>
              <a:t>(Мексика) (2012 г.), доклад АО</a:t>
            </a:r>
            <a:r>
              <a:rPr lang="ru-RU" sz="1100" kern="0" dirty="0" smtClean="0">
                <a:solidFill>
                  <a:srgbClr val="3C230A"/>
                </a:solidFill>
                <a:latin typeface="Times New Roman"/>
              </a:rPr>
              <a:t>: см. </a:t>
            </a:r>
            <a:r>
              <a:rPr lang="ru-RU" sz="1100" kern="0" dirty="0" err="1" smtClean="0">
                <a:solidFill>
                  <a:srgbClr val="3C230A"/>
                </a:solidFill>
                <a:latin typeface="Times New Roman"/>
              </a:rPr>
              <a:t>хар-ки</a:t>
            </a:r>
            <a:r>
              <a:rPr lang="ru-RU" sz="1100" kern="0" dirty="0" smtClean="0">
                <a:solidFill>
                  <a:srgbClr val="3C230A"/>
                </a:solidFill>
                <a:latin typeface="Times New Roman"/>
              </a:rPr>
              <a:t> органа, одобрившего стандарт. Объект стандарта не влияет на то, является ли стандарт международным.</a:t>
            </a:r>
          </a:p>
          <a:p>
            <a:pPr marL="571500" lvl="2" indent="-171450" algn="just" defTabSz="457200">
              <a:buFontTx/>
              <a:buChar char="-"/>
            </a:pPr>
            <a:r>
              <a:rPr lang="ru-RU" sz="1100" kern="0" dirty="0" smtClean="0">
                <a:solidFill>
                  <a:srgbClr val="3C230A"/>
                </a:solidFill>
                <a:latin typeface="Times New Roman"/>
              </a:rPr>
              <a:t>Что такое «международный орган по стандартизации»? – «Орган» – более широкая концепция, чем «организация». </a:t>
            </a:r>
            <a:r>
              <a:rPr lang="ru-RU" sz="1100" kern="0" dirty="0" err="1" smtClean="0">
                <a:solidFill>
                  <a:srgbClr val="3C230A"/>
                </a:solidFill>
                <a:latin typeface="Times New Roman"/>
              </a:rPr>
              <a:t>Т.о</a:t>
            </a:r>
            <a:r>
              <a:rPr lang="ru-RU" sz="1100" kern="0" dirty="0" smtClean="0">
                <a:solidFill>
                  <a:srgbClr val="3C230A"/>
                </a:solidFill>
                <a:latin typeface="Times New Roman"/>
              </a:rPr>
              <a:t>., органы могут быть, а могут и не быть межд. </a:t>
            </a:r>
            <a:r>
              <a:rPr lang="ru-RU" sz="1100" kern="0" dirty="0" err="1" smtClean="0">
                <a:solidFill>
                  <a:srgbClr val="3C230A"/>
                </a:solidFill>
                <a:latin typeface="Times New Roman"/>
              </a:rPr>
              <a:t>орг-циями</a:t>
            </a:r>
            <a:r>
              <a:rPr lang="ru-RU" sz="1100" kern="0" dirty="0" smtClean="0">
                <a:solidFill>
                  <a:srgbClr val="3C230A"/>
                </a:solidFill>
                <a:latin typeface="Times New Roman"/>
              </a:rPr>
              <a:t>. Членство в органе </a:t>
            </a:r>
            <a:r>
              <a:rPr lang="ru-RU" sz="1100" kern="0" dirty="0" err="1" smtClean="0">
                <a:solidFill>
                  <a:srgbClr val="3C230A"/>
                </a:solidFill>
                <a:latin typeface="Times New Roman"/>
              </a:rPr>
              <a:t>д.б</a:t>
            </a:r>
            <a:r>
              <a:rPr lang="ru-RU" sz="1100" kern="0" dirty="0" smtClean="0">
                <a:solidFill>
                  <a:srgbClr val="3C230A"/>
                </a:solidFill>
                <a:latin typeface="Times New Roman"/>
              </a:rPr>
              <a:t>. открыто на недискриминационной основе для всех органов как минимум всех членов ВТО. Если есть какая-то дискриминация (де юре или де факто) членов ВТО по сравнению с др. членами ВТО </a:t>
            </a:r>
            <a:r>
              <a:rPr lang="ru-RU" sz="1100" kern="0" dirty="0" err="1" smtClean="0">
                <a:solidFill>
                  <a:srgbClr val="3C230A"/>
                </a:solidFill>
                <a:latin typeface="Times New Roman"/>
              </a:rPr>
              <a:t>кас</a:t>
            </a:r>
            <a:r>
              <a:rPr lang="ru-RU" sz="1100" kern="0" dirty="0" smtClean="0">
                <a:solidFill>
                  <a:srgbClr val="3C230A"/>
                </a:solidFill>
                <a:latin typeface="Times New Roman"/>
              </a:rPr>
              <a:t>. участия в органах по стандартизации, то такие органы не </a:t>
            </a:r>
            <a:r>
              <a:rPr lang="ru-RU" sz="1100" kern="0" dirty="0" err="1" smtClean="0">
                <a:solidFill>
                  <a:srgbClr val="3C230A"/>
                </a:solidFill>
                <a:latin typeface="Times New Roman"/>
              </a:rPr>
              <a:t>м.б</a:t>
            </a:r>
            <a:r>
              <a:rPr lang="ru-RU" sz="1100" kern="0" dirty="0" smtClean="0">
                <a:solidFill>
                  <a:srgbClr val="3C230A"/>
                </a:solidFill>
                <a:latin typeface="Times New Roman"/>
              </a:rPr>
              <a:t>. «международными». Этот орган </a:t>
            </a:r>
            <a:r>
              <a:rPr lang="ru-RU" sz="1100" kern="0" dirty="0" err="1" smtClean="0">
                <a:solidFill>
                  <a:srgbClr val="3C230A"/>
                </a:solidFill>
                <a:latin typeface="Times New Roman"/>
              </a:rPr>
              <a:t>д.б</a:t>
            </a:r>
            <a:r>
              <a:rPr lang="ru-RU" sz="1100" kern="0" dirty="0" smtClean="0">
                <a:solidFill>
                  <a:srgbClr val="3C230A"/>
                </a:solidFill>
                <a:latin typeface="Times New Roman"/>
              </a:rPr>
              <a:t>. открыт на любой стадии развития стандартов. Если членство основано на приглашении, то такой орган считается открытым, если приглашение следует автоматически за выражением желания гос-вом присоединиться к органу. Орган также должен вести признанную деятельность в области стандартизации.</a:t>
            </a:r>
          </a:p>
          <a:p>
            <a:pPr marL="571500" lvl="2" indent="-171450" algn="just" defTabSz="457200">
              <a:buFontTx/>
              <a:buChar char="-"/>
            </a:pPr>
            <a:r>
              <a:rPr lang="ru-RU" sz="1100" kern="0" dirty="0" smtClean="0">
                <a:solidFill>
                  <a:srgbClr val="3C230A"/>
                </a:solidFill>
                <a:latin typeface="Times New Roman"/>
              </a:rPr>
              <a:t>Когда межд. стандарт является «соответствующим» (англ.: </a:t>
            </a:r>
            <a:r>
              <a:rPr lang="de-DE" sz="1100" i="1" kern="0" dirty="0" smtClean="0">
                <a:solidFill>
                  <a:srgbClr val="3C230A"/>
                </a:solidFill>
                <a:latin typeface="Times New Roman"/>
              </a:rPr>
              <a:t>relevant</a:t>
            </a:r>
            <a:r>
              <a:rPr lang="ru-RU" sz="1100" kern="0" dirty="0" smtClean="0">
                <a:solidFill>
                  <a:srgbClr val="3C230A"/>
                </a:solidFill>
                <a:latin typeface="Times New Roman"/>
              </a:rPr>
              <a:t>)? – ЕС – сардины (2002): и «Кодекс Стан 94» (создан Комиссией </a:t>
            </a:r>
            <a:r>
              <a:rPr lang="de-DE" sz="1100" kern="0" dirty="0" smtClean="0">
                <a:solidFill>
                  <a:srgbClr val="3C230A"/>
                </a:solidFill>
                <a:latin typeface="Times New Roman"/>
              </a:rPr>
              <a:t>Codex </a:t>
            </a:r>
            <a:r>
              <a:rPr lang="en-US" sz="1100" kern="0" dirty="0" err="1" smtClean="0">
                <a:solidFill>
                  <a:srgbClr val="3C230A"/>
                </a:solidFill>
                <a:latin typeface="Times New Roman"/>
              </a:rPr>
              <a:t>Alimentarius</a:t>
            </a:r>
            <a:r>
              <a:rPr lang="ru-RU" sz="1100" kern="0" dirty="0" smtClean="0">
                <a:solidFill>
                  <a:srgbClr val="3C230A"/>
                </a:solidFill>
                <a:latin typeface="Times New Roman"/>
              </a:rPr>
              <a:t>), и </a:t>
            </a:r>
            <a:r>
              <a:rPr lang="ru-RU" sz="1100" kern="0" dirty="0" err="1" smtClean="0">
                <a:solidFill>
                  <a:srgbClr val="3C230A"/>
                </a:solidFill>
                <a:latin typeface="Times New Roman"/>
              </a:rPr>
              <a:t>техрегламент</a:t>
            </a:r>
            <a:r>
              <a:rPr lang="ru-RU" sz="1100" kern="0" dirty="0" smtClean="0">
                <a:solidFill>
                  <a:srgbClr val="3C230A"/>
                </a:solidFill>
                <a:latin typeface="Times New Roman"/>
              </a:rPr>
              <a:t> ЕС касались того же товара – </a:t>
            </a:r>
            <a:r>
              <a:rPr lang="de-DE" sz="1100" kern="0" dirty="0" err="1" smtClean="0">
                <a:solidFill>
                  <a:srgbClr val="3C230A"/>
                </a:solidFill>
                <a:latin typeface="Times New Roman"/>
              </a:rPr>
              <a:t>Sardina</a:t>
            </a:r>
            <a:r>
              <a:rPr lang="de-DE" sz="1100" kern="0" dirty="0" smtClean="0">
                <a:solidFill>
                  <a:srgbClr val="3C230A"/>
                </a:solidFill>
                <a:latin typeface="Times New Roman"/>
              </a:rPr>
              <a:t> </a:t>
            </a:r>
            <a:r>
              <a:rPr lang="de-DE" sz="1100" kern="0" dirty="0" err="1" smtClean="0">
                <a:solidFill>
                  <a:srgbClr val="3C230A"/>
                </a:solidFill>
                <a:latin typeface="Times New Roman"/>
              </a:rPr>
              <a:t>pilchardus</a:t>
            </a:r>
            <a:r>
              <a:rPr lang="en-US" sz="1100" kern="0" dirty="0" smtClean="0">
                <a:solidFill>
                  <a:srgbClr val="3C230A"/>
                </a:solidFill>
                <a:latin typeface="Times New Roman"/>
              </a:rPr>
              <a:t>.</a:t>
            </a:r>
            <a:r>
              <a:rPr lang="ru-RU" sz="1100" kern="0" dirty="0" smtClean="0">
                <a:solidFill>
                  <a:srgbClr val="3C230A"/>
                </a:solidFill>
                <a:latin typeface="Times New Roman"/>
              </a:rPr>
              <a:t> Оба документа содержали похожие требования к товару: этикетка, представление на рынке, среда для упаковки. Вывод </a:t>
            </a:r>
            <a:r>
              <a:rPr lang="ru-RU" sz="1100" kern="0" dirty="0" err="1" smtClean="0">
                <a:solidFill>
                  <a:srgbClr val="3C230A"/>
                </a:solidFill>
                <a:latin typeface="Times New Roman"/>
              </a:rPr>
              <a:t>ТГ</a:t>
            </a:r>
            <a:r>
              <a:rPr lang="ru-RU" sz="1100" kern="0" dirty="0" smtClean="0">
                <a:solidFill>
                  <a:srgbClr val="3C230A"/>
                </a:solidFill>
                <a:latin typeface="Times New Roman"/>
              </a:rPr>
              <a:t>: </a:t>
            </a:r>
            <a:r>
              <a:rPr lang="ru-RU" sz="1100" kern="0" dirty="0">
                <a:solidFill>
                  <a:srgbClr val="3C230A"/>
                </a:solidFill>
                <a:latin typeface="Times New Roman"/>
              </a:rPr>
              <a:t>«Кодекс Стан 94» </a:t>
            </a:r>
            <a:r>
              <a:rPr lang="ru-RU" sz="1100" kern="0" dirty="0" smtClean="0">
                <a:solidFill>
                  <a:srgbClr val="3C230A"/>
                </a:solidFill>
                <a:latin typeface="Times New Roman"/>
              </a:rPr>
              <a:t> является «соответствующим» межд. стандартом для </a:t>
            </a:r>
            <a:r>
              <a:rPr lang="ru-RU" sz="1100" kern="0" dirty="0" err="1" smtClean="0">
                <a:solidFill>
                  <a:srgbClr val="3C230A"/>
                </a:solidFill>
                <a:latin typeface="Times New Roman"/>
              </a:rPr>
              <a:t>техрегламента</a:t>
            </a:r>
            <a:r>
              <a:rPr lang="ru-RU" sz="1100" kern="0" dirty="0" smtClean="0">
                <a:solidFill>
                  <a:srgbClr val="3C230A"/>
                </a:solidFill>
                <a:latin typeface="Times New Roman"/>
              </a:rPr>
              <a:t> ЕС.</a:t>
            </a:r>
          </a:p>
          <a:p>
            <a:pPr marL="571500" lvl="2" indent="-171450" algn="just" defTabSz="457200">
              <a:buFontTx/>
              <a:buChar char="-"/>
            </a:pPr>
            <a:r>
              <a:rPr lang="ru-RU" sz="1100" kern="0" dirty="0" smtClean="0">
                <a:solidFill>
                  <a:srgbClr val="3C230A"/>
                </a:solidFill>
                <a:latin typeface="Times New Roman"/>
              </a:rPr>
              <a:t>Как должен быть принят межд. стандарт? – </a:t>
            </a:r>
            <a:r>
              <a:rPr lang="ru-RU" sz="1100" kern="0" dirty="0">
                <a:solidFill>
                  <a:srgbClr val="3C230A"/>
                </a:solidFill>
                <a:latin typeface="Times New Roman"/>
              </a:rPr>
              <a:t>ЕС – сардины (2002): к</a:t>
            </a:r>
            <a:r>
              <a:rPr lang="ru-RU" sz="1100" kern="0" dirty="0" smtClean="0">
                <a:solidFill>
                  <a:srgbClr val="3C230A"/>
                </a:solidFill>
                <a:latin typeface="Times New Roman"/>
              </a:rPr>
              <a:t>онсенсус (на чем настаивал ЕС) не обязателен.</a:t>
            </a:r>
            <a:endParaRPr lang="ru-RU" sz="11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19</a:t>
            </a:fld>
            <a:endParaRPr lang="en-US" dirty="0"/>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899919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1"/>
            <a:ext cx="8229600" cy="1143000"/>
          </a:xfrm>
        </p:spPr>
        <p:txBody>
          <a:bodyPr/>
          <a:lstStyle/>
          <a:p>
            <a:pPr algn="l"/>
            <a:r>
              <a:rPr lang="ru-RU" sz="3600" b="1" kern="0" dirty="0">
                <a:solidFill>
                  <a:srgbClr val="00A3DF"/>
                </a:solidFill>
                <a:latin typeface="Times New Roman"/>
              </a:rPr>
              <a:t>Содержание</a:t>
            </a:r>
            <a:endParaRPr lang="en-US" sz="3600" b="1" kern="0" dirty="0">
              <a:solidFill>
                <a:srgbClr val="00A3DF"/>
              </a:solidFill>
              <a:latin typeface="Times New Roman"/>
            </a:endParaRPr>
          </a:p>
        </p:txBody>
      </p:sp>
      <p:sp>
        <p:nvSpPr>
          <p:cNvPr id="3" name="Content Placeholder 2"/>
          <p:cNvSpPr>
            <a:spLocks noGrp="1"/>
          </p:cNvSpPr>
          <p:nvPr>
            <p:ph idx="1"/>
          </p:nvPr>
        </p:nvSpPr>
        <p:spPr>
          <a:xfrm>
            <a:off x="457200" y="1219200"/>
            <a:ext cx="8229600" cy="5181600"/>
          </a:xfrm>
        </p:spPr>
        <p:txBody>
          <a:bodyPr vert="horz" lIns="91440" tIns="45720" rIns="91440" bIns="45720" rtlCol="0">
            <a:normAutofit/>
          </a:bodyPr>
          <a:lstStyle/>
          <a:p>
            <a:pPr algn="just" defTabSz="457200">
              <a:buFont typeface="+mj-lt"/>
              <a:buAutoNum type="arabicPeriod"/>
            </a:pPr>
            <a:r>
              <a:rPr lang="ru-RU" sz="1800" kern="0" dirty="0" smtClean="0">
                <a:solidFill>
                  <a:srgbClr val="3C230A"/>
                </a:solidFill>
                <a:latin typeface="Times New Roman"/>
              </a:rPr>
              <a:t>Введение</a:t>
            </a:r>
          </a:p>
          <a:p>
            <a:pPr algn="just" defTabSz="457200">
              <a:buFont typeface="+mj-lt"/>
              <a:buAutoNum type="arabicPeriod"/>
            </a:pPr>
            <a:r>
              <a:rPr lang="ru-RU" sz="1800" kern="0" dirty="0" smtClean="0">
                <a:solidFill>
                  <a:srgbClr val="3C230A"/>
                </a:solidFill>
                <a:latin typeface="Times New Roman"/>
              </a:rPr>
              <a:t>Сфера применения Соглашения о технических барьерах в торговле (</a:t>
            </a:r>
            <a:r>
              <a:rPr lang="ru-RU" sz="1800" kern="0" dirty="0" err="1" smtClean="0">
                <a:solidFill>
                  <a:srgbClr val="3C230A"/>
                </a:solidFill>
                <a:latin typeface="Times New Roman"/>
              </a:rPr>
              <a:t>ТБТ</a:t>
            </a:r>
            <a:r>
              <a:rPr lang="ru-RU" sz="1800" kern="0" dirty="0" smtClean="0">
                <a:solidFill>
                  <a:srgbClr val="3C230A"/>
                </a:solidFill>
                <a:latin typeface="Times New Roman"/>
              </a:rPr>
              <a:t>)</a:t>
            </a:r>
          </a:p>
          <a:p>
            <a:pPr algn="just" defTabSz="457200">
              <a:buFont typeface="+mj-lt"/>
              <a:buAutoNum type="arabicPeriod"/>
            </a:pPr>
            <a:r>
              <a:rPr lang="ru-RU" sz="1800" kern="0" dirty="0" smtClean="0">
                <a:solidFill>
                  <a:srgbClr val="3C230A"/>
                </a:solidFill>
                <a:latin typeface="Times New Roman"/>
              </a:rPr>
              <a:t>Материально-правовые положения Соглашения о </a:t>
            </a:r>
            <a:r>
              <a:rPr lang="ru-RU" sz="1800" kern="0" dirty="0" err="1" smtClean="0">
                <a:solidFill>
                  <a:srgbClr val="3C230A"/>
                </a:solidFill>
                <a:latin typeface="Times New Roman"/>
              </a:rPr>
              <a:t>ТБТ</a:t>
            </a:r>
            <a:endParaRPr lang="ru-RU" sz="1800" kern="0" dirty="0" smtClean="0">
              <a:solidFill>
                <a:srgbClr val="3C230A"/>
              </a:solidFill>
              <a:latin typeface="Times New Roman"/>
            </a:endParaRPr>
          </a:p>
          <a:p>
            <a:pPr algn="just" defTabSz="457200">
              <a:buFont typeface="+mj-lt"/>
              <a:buAutoNum type="arabicPeriod"/>
            </a:pPr>
            <a:r>
              <a:rPr lang="ru-RU" sz="1800" kern="0" dirty="0" smtClean="0">
                <a:solidFill>
                  <a:srgbClr val="3C230A"/>
                </a:solidFill>
                <a:latin typeface="Times New Roman"/>
              </a:rPr>
              <a:t>Институциональные и процессуальные положения Соглашения о </a:t>
            </a:r>
            <a:r>
              <a:rPr lang="ru-RU" sz="1800" kern="0" dirty="0" err="1" smtClean="0">
                <a:solidFill>
                  <a:srgbClr val="3C230A"/>
                </a:solidFill>
                <a:latin typeface="Times New Roman"/>
              </a:rPr>
              <a:t>ТБТ</a:t>
            </a:r>
            <a:endParaRPr lang="ru-RU" sz="1800" kern="0" dirty="0" smtClean="0">
              <a:solidFill>
                <a:srgbClr val="3C230A"/>
              </a:solidFill>
              <a:latin typeface="Times New Roman"/>
            </a:endParaRPr>
          </a:p>
        </p:txBody>
      </p:sp>
      <p:pic>
        <p:nvPicPr>
          <p:cNvPr id="5"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8879748"/>
      </p:ext>
    </p:extLst>
  </p:cSld>
  <p:clrMapOvr>
    <a:masterClrMapping/>
  </p:clrMapOvr>
  <mc:AlternateContent xmlns:mc="http://schemas.openxmlformats.org/markup-compatibility/2006" xmlns:p14="http://schemas.microsoft.com/office/powerpoint/2010/main">
    <mc:Choice Requires="p14">
      <p:transition spd="slow" p14:dur="1600">
        <p14:prism dir="u"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
            <a:ext cx="8229598" cy="883920"/>
          </a:xfrm>
        </p:spPr>
        <p:txBody>
          <a:bodyPr vert="horz" lIns="91440" tIns="45720" rIns="91440" bIns="45720" rtlCol="0" anchor="ctr">
            <a:normAutofit/>
          </a:bodyPr>
          <a:lstStyle/>
          <a:p>
            <a:pPr algn="l"/>
            <a:r>
              <a:rPr lang="ru-RU" sz="3600" b="1" kern="0" dirty="0" smtClean="0">
                <a:solidFill>
                  <a:srgbClr val="00A3DF"/>
                </a:solidFill>
                <a:latin typeface="Times New Roman"/>
              </a:rPr>
              <a:t>«Используют в качестве основы»</a:t>
            </a:r>
            <a:endParaRPr lang="en-US" sz="3600" b="1" kern="0" dirty="0">
              <a:solidFill>
                <a:srgbClr val="00A3DF"/>
              </a:solidFill>
              <a:latin typeface="Times New Roman"/>
            </a:endParaRPr>
          </a:p>
        </p:txBody>
      </p:sp>
      <p:sp>
        <p:nvSpPr>
          <p:cNvPr id="3" name="Content Placeholder 2"/>
          <p:cNvSpPr>
            <a:spLocks noGrp="1"/>
          </p:cNvSpPr>
          <p:nvPr>
            <p:ph idx="1"/>
          </p:nvPr>
        </p:nvSpPr>
        <p:spPr>
          <a:xfrm>
            <a:off x="381000" y="990600"/>
            <a:ext cx="8586786" cy="5486400"/>
          </a:xfrm>
        </p:spPr>
        <p:txBody>
          <a:bodyPr vert="horz" lIns="91440" tIns="45720" rIns="91440" bIns="45720" rtlCol="0">
            <a:noAutofit/>
          </a:bodyPr>
          <a:lstStyle/>
          <a:p>
            <a:pPr algn="just" defTabSz="457200">
              <a:buFont typeface="Arial"/>
            </a:pPr>
            <a:r>
              <a:rPr lang="ru-RU" sz="1200" kern="0" dirty="0" smtClean="0">
                <a:solidFill>
                  <a:srgbClr val="3C230A"/>
                </a:solidFill>
                <a:latin typeface="Times New Roman"/>
              </a:rPr>
              <a:t>Ст. 2.4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 члены ВТО </a:t>
            </a:r>
            <a:r>
              <a:rPr lang="ru-RU" sz="1200" kern="0" dirty="0">
                <a:solidFill>
                  <a:srgbClr val="3C230A"/>
                </a:solidFill>
                <a:latin typeface="Times New Roman"/>
              </a:rPr>
              <a:t>используют </a:t>
            </a:r>
            <a:r>
              <a:rPr lang="ru-RU" sz="1200" kern="0" dirty="0" smtClean="0">
                <a:solidFill>
                  <a:srgbClr val="3C230A"/>
                </a:solidFill>
                <a:latin typeface="Times New Roman"/>
              </a:rPr>
              <a:t>соответствующие </a:t>
            </a:r>
            <a:r>
              <a:rPr lang="ru-RU" sz="1200" kern="0" dirty="0">
                <a:solidFill>
                  <a:srgbClr val="3C230A"/>
                </a:solidFill>
                <a:latin typeface="Times New Roman"/>
              </a:rPr>
              <a:t>международные стандарты </a:t>
            </a:r>
            <a:r>
              <a:rPr lang="ru-RU" sz="1200" kern="0" dirty="0" smtClean="0">
                <a:solidFill>
                  <a:srgbClr val="3C230A"/>
                </a:solidFill>
                <a:latin typeface="Times New Roman"/>
              </a:rPr>
              <a:t>(или </a:t>
            </a:r>
            <a:r>
              <a:rPr lang="ru-RU" sz="1200" kern="0" dirty="0">
                <a:solidFill>
                  <a:srgbClr val="3C230A"/>
                </a:solidFill>
                <a:latin typeface="Times New Roman"/>
              </a:rPr>
              <a:t>их соответствующие </a:t>
            </a:r>
            <a:r>
              <a:rPr lang="ru-RU" sz="1200" kern="0" dirty="0" smtClean="0">
                <a:solidFill>
                  <a:srgbClr val="3C230A"/>
                </a:solidFill>
                <a:latin typeface="Times New Roman"/>
              </a:rPr>
              <a:t>разделы) </a:t>
            </a:r>
            <a:r>
              <a:rPr lang="ru-RU" sz="1200" kern="0" dirty="0">
                <a:solidFill>
                  <a:srgbClr val="3C230A"/>
                </a:solidFill>
                <a:latin typeface="Times New Roman"/>
              </a:rPr>
              <a:t>в качестве основы для своих технических </a:t>
            </a:r>
            <a:r>
              <a:rPr lang="ru-RU" sz="1200" kern="0" dirty="0" smtClean="0">
                <a:solidFill>
                  <a:srgbClr val="3C230A"/>
                </a:solidFill>
                <a:latin typeface="Times New Roman"/>
              </a:rPr>
              <a:t>регламентов.</a:t>
            </a:r>
          </a:p>
          <a:p>
            <a:pPr algn="just" defTabSz="457200">
              <a:buFont typeface="Arial"/>
            </a:pPr>
            <a:r>
              <a:rPr lang="ru-RU" sz="1200" kern="0" dirty="0" smtClean="0">
                <a:solidFill>
                  <a:srgbClr val="3C230A"/>
                </a:solidFill>
                <a:latin typeface="Times New Roman"/>
              </a:rPr>
              <a:t>Что значит «в качестве основы»? – См. доклады по делам о применении ст. 3.2 Соглашения о </a:t>
            </a:r>
            <a:r>
              <a:rPr lang="ru-RU" sz="1200" kern="0" dirty="0" err="1" smtClean="0">
                <a:solidFill>
                  <a:srgbClr val="3C230A"/>
                </a:solidFill>
                <a:latin typeface="Times New Roman"/>
              </a:rPr>
              <a:t>СФС</a:t>
            </a:r>
            <a:r>
              <a:rPr lang="ru-RU" sz="1200" kern="0" dirty="0" smtClean="0">
                <a:solidFill>
                  <a:srgbClr val="3C230A"/>
                </a:solidFill>
                <a:latin typeface="Times New Roman"/>
              </a:rPr>
              <a:t> мерах.</a:t>
            </a:r>
          </a:p>
          <a:p>
            <a:pPr algn="just" defTabSz="457200">
              <a:buFont typeface="Arial"/>
            </a:pPr>
            <a:r>
              <a:rPr lang="ru-RU" sz="1200" kern="0" dirty="0" smtClean="0">
                <a:solidFill>
                  <a:srgbClr val="3C230A"/>
                </a:solidFill>
                <a:latin typeface="Times New Roman"/>
              </a:rPr>
              <a:t>ЕС – сардины (2002 г.), доклад </a:t>
            </a:r>
            <a:r>
              <a:rPr lang="ru-RU" sz="1200" kern="0" dirty="0" err="1" smtClean="0">
                <a:solidFill>
                  <a:srgbClr val="3C230A"/>
                </a:solidFill>
                <a:latin typeface="Times New Roman"/>
              </a:rPr>
              <a:t>ТГ</a:t>
            </a:r>
            <a:r>
              <a:rPr lang="ru-RU" sz="1200" kern="0" dirty="0" smtClean="0">
                <a:solidFill>
                  <a:srgbClr val="3C230A"/>
                </a:solidFill>
                <a:latin typeface="Times New Roman"/>
              </a:rPr>
              <a:t>: требование «использовать в качестве основы» налагает </a:t>
            </a:r>
            <a:r>
              <a:rPr lang="ru-RU" sz="1200" kern="0" dirty="0" err="1" smtClean="0">
                <a:solidFill>
                  <a:srgbClr val="3C230A"/>
                </a:solidFill>
                <a:latin typeface="Times New Roman"/>
              </a:rPr>
              <a:t>обяз</a:t>
            </a:r>
            <a:r>
              <a:rPr lang="ru-RU" sz="1200" kern="0" dirty="0" smtClean="0">
                <a:solidFill>
                  <a:srgbClr val="3C230A"/>
                </a:solidFill>
                <a:latin typeface="Times New Roman"/>
              </a:rPr>
              <a:t>-во «использовать или применять» межд. стандарт как основную составную часть или фундаментальный принцип для целей принятия </a:t>
            </a:r>
            <a:r>
              <a:rPr lang="ru-RU" sz="1200" kern="0" dirty="0" err="1" smtClean="0">
                <a:solidFill>
                  <a:srgbClr val="3C230A"/>
                </a:solidFill>
                <a:latin typeface="Times New Roman"/>
              </a:rPr>
              <a:t>техрегламента</a:t>
            </a:r>
            <a:r>
              <a:rPr lang="ru-RU" sz="1200" kern="0" dirty="0" smtClean="0">
                <a:solidFill>
                  <a:srgbClr val="3C230A"/>
                </a:solidFill>
                <a:latin typeface="Times New Roman"/>
              </a:rPr>
              <a:t>.</a:t>
            </a:r>
          </a:p>
          <a:p>
            <a:pPr algn="just" defTabSz="457200">
              <a:buFont typeface="Arial"/>
            </a:pPr>
            <a:r>
              <a:rPr lang="ru-RU" sz="1200" kern="0" dirty="0">
                <a:solidFill>
                  <a:srgbClr val="3C230A"/>
                </a:solidFill>
                <a:latin typeface="Times New Roman"/>
              </a:rPr>
              <a:t>ЕС – сардины (2002 г.), доклад </a:t>
            </a:r>
            <a:r>
              <a:rPr lang="ru-RU" sz="1200" kern="0" dirty="0" smtClean="0">
                <a:solidFill>
                  <a:srgbClr val="3C230A"/>
                </a:solidFill>
                <a:latin typeface="Times New Roman"/>
              </a:rPr>
              <a:t>АО: этот вывод </a:t>
            </a:r>
            <a:r>
              <a:rPr lang="ru-RU" sz="1200" kern="0" dirty="0" err="1" smtClean="0">
                <a:solidFill>
                  <a:srgbClr val="3C230A"/>
                </a:solidFill>
                <a:latin typeface="Times New Roman"/>
              </a:rPr>
              <a:t>ТГ</a:t>
            </a:r>
            <a:r>
              <a:rPr lang="ru-RU" sz="1200" kern="0" dirty="0" smtClean="0">
                <a:solidFill>
                  <a:srgbClr val="3C230A"/>
                </a:solidFill>
                <a:latin typeface="Times New Roman"/>
              </a:rPr>
              <a:t> означает, что нужно проанализировать, есть ли противоречие между «Кодексом Стан 94» и </a:t>
            </a:r>
            <a:r>
              <a:rPr lang="ru-RU" sz="1200" kern="0" dirty="0" err="1" smtClean="0">
                <a:solidFill>
                  <a:srgbClr val="3C230A"/>
                </a:solidFill>
                <a:latin typeface="Times New Roman"/>
              </a:rPr>
              <a:t>техрегламентом</a:t>
            </a:r>
            <a:r>
              <a:rPr lang="ru-RU" sz="1200" kern="0" dirty="0" smtClean="0">
                <a:solidFill>
                  <a:srgbClr val="3C230A"/>
                </a:solidFill>
                <a:latin typeface="Times New Roman"/>
              </a:rPr>
              <a:t> ЕС. Последний противоречит первому. </a:t>
            </a:r>
            <a:r>
              <a:rPr lang="en-US" sz="1200" kern="0" dirty="0" smtClean="0">
                <a:solidFill>
                  <a:srgbClr val="3C230A"/>
                </a:solidFill>
                <a:latin typeface="Times New Roman"/>
              </a:rPr>
              <a:t>=&gt;</a:t>
            </a:r>
            <a:r>
              <a:rPr lang="ru-RU" sz="1200" kern="0" dirty="0" smtClean="0">
                <a:solidFill>
                  <a:srgbClr val="3C230A"/>
                </a:solidFill>
                <a:latin typeface="Times New Roman"/>
              </a:rPr>
              <a:t> ЕС нарушил ст. 2.4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a:t>
            </a:r>
          </a:p>
          <a:p>
            <a:pPr algn="just" defTabSz="457200">
              <a:buFont typeface="Arial"/>
            </a:pPr>
            <a:r>
              <a:rPr lang="ru-RU" sz="1200" kern="0" dirty="0" smtClean="0">
                <a:solidFill>
                  <a:srgbClr val="3C230A"/>
                </a:solidFill>
                <a:latin typeface="Times New Roman"/>
              </a:rPr>
              <a:t>Что такое «неэффективные </a:t>
            </a:r>
            <a:r>
              <a:rPr lang="ru-RU" sz="1200" kern="0" dirty="0">
                <a:solidFill>
                  <a:srgbClr val="3C230A"/>
                </a:solidFill>
                <a:latin typeface="Times New Roman"/>
              </a:rPr>
              <a:t>или </a:t>
            </a:r>
            <a:r>
              <a:rPr lang="ru-RU" sz="1200" kern="0" dirty="0" smtClean="0">
                <a:solidFill>
                  <a:srgbClr val="3C230A"/>
                </a:solidFill>
                <a:latin typeface="Times New Roman"/>
              </a:rPr>
              <a:t>неподходящие средства»</a:t>
            </a:r>
            <a:r>
              <a:rPr lang="ru-RU" sz="1200" kern="0" dirty="0">
                <a:solidFill>
                  <a:srgbClr val="3C230A"/>
                </a:solidFill>
                <a:latin typeface="Times New Roman"/>
              </a:rPr>
              <a:t> </a:t>
            </a:r>
            <a:r>
              <a:rPr lang="ru-RU" sz="1200" kern="0" dirty="0" smtClean="0">
                <a:solidFill>
                  <a:srgbClr val="3C230A"/>
                </a:solidFill>
                <a:latin typeface="Times New Roman"/>
              </a:rPr>
              <a:t>(для </a:t>
            </a:r>
            <a:r>
              <a:rPr lang="ru-RU" sz="1200" kern="0" dirty="0">
                <a:solidFill>
                  <a:srgbClr val="3C230A"/>
                </a:solidFill>
                <a:latin typeface="Times New Roman"/>
              </a:rPr>
              <a:t>достижения поставленных законных </a:t>
            </a:r>
            <a:r>
              <a:rPr lang="ru-RU" sz="1200" kern="0" dirty="0" smtClean="0">
                <a:solidFill>
                  <a:srgbClr val="3C230A"/>
                </a:solidFill>
                <a:latin typeface="Times New Roman"/>
              </a:rPr>
              <a:t>целей)? – 2 промежуточных вопроса:</a:t>
            </a:r>
          </a:p>
          <a:p>
            <a:pPr lvl="1" algn="just" defTabSz="457200">
              <a:buFontTx/>
              <a:buChar char="-"/>
            </a:pPr>
            <a:r>
              <a:rPr lang="ru-RU" sz="1200" kern="0" dirty="0" smtClean="0">
                <a:solidFill>
                  <a:srgbClr val="3C230A"/>
                </a:solidFill>
                <a:latin typeface="Times New Roman"/>
              </a:rPr>
              <a:t>Преследует ли член ВТО своим </a:t>
            </a:r>
            <a:r>
              <a:rPr lang="ru-RU" sz="1200" kern="0" dirty="0" err="1" smtClean="0">
                <a:solidFill>
                  <a:srgbClr val="3C230A"/>
                </a:solidFill>
                <a:latin typeface="Times New Roman"/>
              </a:rPr>
              <a:t>техрегламентом</a:t>
            </a:r>
            <a:r>
              <a:rPr lang="ru-RU" sz="1200" kern="0" dirty="0" smtClean="0">
                <a:solidFill>
                  <a:srgbClr val="3C230A"/>
                </a:solidFill>
                <a:latin typeface="Times New Roman"/>
              </a:rPr>
              <a:t> законную цель? – Такая же логика, как и для ст. 2. Соглашения о </a:t>
            </a:r>
            <a:r>
              <a:rPr lang="ru-RU" sz="1200" kern="0" dirty="0" err="1" smtClean="0">
                <a:solidFill>
                  <a:srgbClr val="3C230A"/>
                </a:solidFill>
                <a:latin typeface="Times New Roman"/>
              </a:rPr>
              <a:t>ТБТ</a:t>
            </a:r>
            <a:r>
              <a:rPr lang="ru-RU" sz="1200" kern="0" dirty="0">
                <a:solidFill>
                  <a:srgbClr val="3C230A"/>
                </a:solidFill>
                <a:latin typeface="Times New Roman"/>
              </a:rPr>
              <a:t> </a:t>
            </a:r>
            <a:r>
              <a:rPr lang="ru-RU" sz="1200" kern="0" dirty="0" smtClean="0">
                <a:solidFill>
                  <a:srgbClr val="3C230A"/>
                </a:solidFill>
                <a:latin typeface="Times New Roman"/>
              </a:rPr>
              <a:t>(</a:t>
            </a:r>
            <a:r>
              <a:rPr lang="ru-RU" sz="1200" kern="0" dirty="0" err="1" smtClean="0">
                <a:solidFill>
                  <a:srgbClr val="3C230A"/>
                </a:solidFill>
                <a:latin typeface="Times New Roman"/>
              </a:rPr>
              <a:t>кас</a:t>
            </a:r>
            <a:r>
              <a:rPr lang="ru-RU" sz="1200" kern="0" dirty="0" smtClean="0">
                <a:solidFill>
                  <a:srgbClr val="3C230A"/>
                </a:solidFill>
                <a:latin typeface="Times New Roman"/>
              </a:rPr>
              <a:t>. определения целей, преследуемых </a:t>
            </a:r>
            <a:r>
              <a:rPr lang="ru-RU" sz="1200" kern="0" dirty="0" err="1" smtClean="0">
                <a:solidFill>
                  <a:srgbClr val="3C230A"/>
                </a:solidFill>
                <a:latin typeface="Times New Roman"/>
              </a:rPr>
              <a:t>техрегламентом</a:t>
            </a:r>
            <a:r>
              <a:rPr lang="ru-RU" sz="1200" kern="0" dirty="0" smtClean="0">
                <a:solidFill>
                  <a:srgbClr val="3C230A"/>
                </a:solidFill>
                <a:latin typeface="Times New Roman"/>
              </a:rPr>
              <a:t>, и концепции «законной цели»).</a:t>
            </a:r>
          </a:p>
          <a:p>
            <a:pPr lvl="1" algn="just" defTabSz="457200">
              <a:buFontTx/>
              <a:buChar char="-"/>
            </a:pPr>
            <a:r>
              <a:rPr lang="ru-RU" sz="1200" kern="0" dirty="0" smtClean="0">
                <a:solidFill>
                  <a:srgbClr val="3C230A"/>
                </a:solidFill>
                <a:latin typeface="Times New Roman"/>
              </a:rPr>
              <a:t>Как следует оценивать </a:t>
            </a:r>
            <a:r>
              <a:rPr lang="ru-RU" sz="1200" kern="0" dirty="0">
                <a:solidFill>
                  <a:srgbClr val="3C230A"/>
                </a:solidFill>
                <a:latin typeface="Times New Roman"/>
              </a:rPr>
              <a:t>«</a:t>
            </a:r>
            <a:r>
              <a:rPr lang="ru-RU" sz="1200" kern="0" dirty="0" smtClean="0">
                <a:solidFill>
                  <a:srgbClr val="3C230A"/>
                </a:solidFill>
                <a:latin typeface="Times New Roman"/>
              </a:rPr>
              <a:t>неэффективность </a:t>
            </a:r>
            <a:r>
              <a:rPr lang="ru-RU" sz="1200" kern="0" dirty="0">
                <a:solidFill>
                  <a:srgbClr val="3C230A"/>
                </a:solidFill>
                <a:latin typeface="Times New Roman"/>
              </a:rPr>
              <a:t>или </a:t>
            </a:r>
            <a:r>
              <a:rPr lang="ru-RU" sz="1200" kern="0" dirty="0" smtClean="0">
                <a:solidFill>
                  <a:srgbClr val="3C230A"/>
                </a:solidFill>
                <a:latin typeface="Times New Roman"/>
              </a:rPr>
              <a:t>неподходящий характер» межд. стандарта? – ЕС – сардины (2002 г.), доклад </a:t>
            </a:r>
            <a:r>
              <a:rPr lang="ru-RU" sz="1200" kern="0" dirty="0" err="1" smtClean="0">
                <a:solidFill>
                  <a:srgbClr val="3C230A"/>
                </a:solidFill>
                <a:latin typeface="Times New Roman"/>
              </a:rPr>
              <a:t>ТГ</a:t>
            </a:r>
            <a:r>
              <a:rPr lang="ru-RU" sz="1200" kern="0" dirty="0" smtClean="0">
                <a:solidFill>
                  <a:srgbClr val="3C230A"/>
                </a:solidFill>
                <a:latin typeface="Times New Roman"/>
              </a:rPr>
              <a:t>: различие между неэффективностью и неподходящим характером межд. стандарта: эффективность делает упор на результате используемого средства, а «подходящий характер» – на природе этого средства. Иными словами: если результат (цель) может быть достигнут, то межд. стандарт является эффективным. Межд. стандарт является «подходящим», если с его помощью можно добиться цели. США – </a:t>
            </a:r>
            <a:r>
              <a:rPr lang="de-DE" sz="1200" kern="0" dirty="0" smtClean="0">
                <a:solidFill>
                  <a:srgbClr val="3C230A"/>
                </a:solidFill>
                <a:latin typeface="Times New Roman"/>
              </a:rPr>
              <a:t>COOL </a:t>
            </a:r>
            <a:r>
              <a:rPr lang="ru-RU" sz="1200" kern="0" dirty="0" smtClean="0">
                <a:solidFill>
                  <a:srgbClr val="3C230A"/>
                </a:solidFill>
                <a:latin typeface="Times New Roman"/>
              </a:rPr>
              <a:t>(2012 г.): </a:t>
            </a:r>
            <a:r>
              <a:rPr lang="ru-RU" sz="1200" kern="0" dirty="0" err="1" smtClean="0">
                <a:solidFill>
                  <a:srgbClr val="3C230A"/>
                </a:solidFill>
                <a:latin typeface="Times New Roman"/>
              </a:rPr>
              <a:t>ТГ</a:t>
            </a:r>
            <a:r>
              <a:rPr lang="ru-RU" sz="1200" kern="0" dirty="0" smtClean="0">
                <a:solidFill>
                  <a:srgbClr val="3C230A"/>
                </a:solidFill>
                <a:latin typeface="Times New Roman"/>
              </a:rPr>
              <a:t> сочла, что «Кодекс Стан 1-1985» не может достичь цели «информирование потребителей о странах, в которых животное родилось, выросло и было забито, т.к. этот стандарт присваивает происхождение мяса той стране, где скот был забит (или подвергся иной существенной переработке). Поэтому </a:t>
            </a:r>
            <a:r>
              <a:rPr lang="ru-RU" sz="1200" kern="0" dirty="0" err="1" smtClean="0">
                <a:solidFill>
                  <a:srgbClr val="3C230A"/>
                </a:solidFill>
                <a:latin typeface="Times New Roman"/>
              </a:rPr>
              <a:t>ТГ</a:t>
            </a:r>
            <a:r>
              <a:rPr lang="ru-RU" sz="1200" kern="0" dirty="0" smtClean="0">
                <a:solidFill>
                  <a:srgbClr val="3C230A"/>
                </a:solidFill>
                <a:latin typeface="Times New Roman"/>
              </a:rPr>
              <a:t> сочла, что этот Кодекс не является ни «эффективным», ни «подходящим», чтобы достичь законной цели рассматриваемого </a:t>
            </a:r>
            <a:r>
              <a:rPr lang="ru-RU" sz="1200" kern="0" dirty="0" err="1" smtClean="0">
                <a:solidFill>
                  <a:srgbClr val="3C230A"/>
                </a:solidFill>
                <a:latin typeface="Times New Roman"/>
              </a:rPr>
              <a:t>техрегламента</a:t>
            </a:r>
            <a:r>
              <a:rPr lang="ru-RU" sz="1200" kern="0" dirty="0" smtClean="0">
                <a:solidFill>
                  <a:srgbClr val="3C230A"/>
                </a:solidFill>
                <a:latin typeface="Times New Roman"/>
              </a:rPr>
              <a:t>. Ст. 12.2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 особые правила для развивающихся стран.</a:t>
            </a:r>
          </a:p>
          <a:p>
            <a:pPr lvl="1" algn="just" defTabSz="457200">
              <a:buFontTx/>
              <a:buChar char="-"/>
            </a:pPr>
            <a:r>
              <a:rPr lang="ru-RU" sz="1200" kern="0" dirty="0" smtClean="0">
                <a:solidFill>
                  <a:srgbClr val="3C230A"/>
                </a:solidFill>
                <a:latin typeface="Times New Roman"/>
              </a:rPr>
              <a:t>На ком лежит бремя доказывания этого характера? - </a:t>
            </a:r>
            <a:r>
              <a:rPr lang="ru-RU" sz="1200" kern="0" dirty="0">
                <a:solidFill>
                  <a:srgbClr val="3C230A"/>
                </a:solidFill>
                <a:latin typeface="Times New Roman"/>
              </a:rPr>
              <a:t>ЕС – сардины (2002 г.), </a:t>
            </a:r>
            <a:r>
              <a:rPr lang="ru-RU" sz="1200" kern="0" dirty="0" smtClean="0">
                <a:solidFill>
                  <a:srgbClr val="3C230A"/>
                </a:solidFill>
                <a:latin typeface="Times New Roman"/>
              </a:rPr>
              <a:t>доклад АО: заявитель должен доказать, что межд. стандарт является эффективным и подходящим для достижения законной цели.</a:t>
            </a:r>
          </a:p>
          <a:p>
            <a:pPr marL="342900" lvl="1" indent="-342900" algn="just" defTabSz="457200">
              <a:buFont typeface="Arial"/>
              <a:buChar char="•"/>
            </a:pPr>
            <a:r>
              <a:rPr lang="ru-RU" sz="1200" kern="0" dirty="0" smtClean="0">
                <a:solidFill>
                  <a:srgbClr val="3C230A"/>
                </a:solidFill>
                <a:latin typeface="Times New Roman"/>
              </a:rPr>
              <a:t>Ст. 2.5 (</a:t>
            </a:r>
            <a:r>
              <a:rPr lang="ru-RU" sz="1200" kern="0" dirty="0" err="1" smtClean="0">
                <a:solidFill>
                  <a:srgbClr val="3C230A"/>
                </a:solidFill>
                <a:latin typeface="Times New Roman"/>
              </a:rPr>
              <a:t>2-ая</a:t>
            </a:r>
            <a:r>
              <a:rPr lang="ru-RU" sz="1200" kern="0" dirty="0" smtClean="0">
                <a:solidFill>
                  <a:srgbClr val="3C230A"/>
                </a:solidFill>
                <a:latin typeface="Times New Roman"/>
              </a:rPr>
              <a:t> фраза)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 когда </a:t>
            </a:r>
            <a:r>
              <a:rPr lang="ru-RU" sz="1200" kern="0" dirty="0" err="1" smtClean="0">
                <a:solidFill>
                  <a:srgbClr val="3C230A"/>
                </a:solidFill>
                <a:latin typeface="Times New Roman"/>
              </a:rPr>
              <a:t>техрегламент</a:t>
            </a:r>
            <a:r>
              <a:rPr lang="ru-RU" sz="1200" kern="0" dirty="0" smtClean="0">
                <a:solidFill>
                  <a:srgbClr val="3C230A"/>
                </a:solidFill>
                <a:latin typeface="Times New Roman"/>
              </a:rPr>
              <a:t> разрабатывается, </a:t>
            </a:r>
            <a:r>
              <a:rPr lang="ru-RU" sz="1200" kern="0" dirty="0">
                <a:solidFill>
                  <a:srgbClr val="3C230A"/>
                </a:solidFill>
                <a:latin typeface="Times New Roman"/>
              </a:rPr>
              <a:t>принимается или применяется для достижения одной из законных целей, прямо указанных в </a:t>
            </a:r>
            <a:r>
              <a:rPr lang="ru-RU" sz="1200" kern="0" dirty="0" smtClean="0">
                <a:solidFill>
                  <a:srgbClr val="3C230A"/>
                </a:solidFill>
                <a:latin typeface="Times New Roman"/>
              </a:rPr>
              <a:t>ст. 2.2</a:t>
            </a:r>
            <a:r>
              <a:rPr lang="ru-RU" sz="1200" kern="0" dirty="0">
                <a:solidFill>
                  <a:srgbClr val="3C230A"/>
                </a:solidFill>
                <a:latin typeface="Times New Roman"/>
              </a:rPr>
              <a:t>, и соответствует международным стандартам в данной области, то предполагается, что он не создает излишних препятствий для международной </a:t>
            </a:r>
            <a:r>
              <a:rPr lang="ru-RU" sz="1200" kern="0" dirty="0" smtClean="0">
                <a:solidFill>
                  <a:srgbClr val="3C230A"/>
                </a:solidFill>
                <a:latin typeface="Times New Roman"/>
              </a:rPr>
              <a:t>торговли.</a:t>
            </a:r>
            <a:endParaRPr lang="ru-RU" sz="12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20</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311503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192"/>
            <a:ext cx="8839200" cy="902208"/>
          </a:xfrm>
        </p:spPr>
        <p:txBody>
          <a:bodyPr vert="horz" lIns="91440" tIns="45720" rIns="91440" bIns="45720" rtlCol="0" anchor="ctr">
            <a:normAutofit/>
          </a:bodyPr>
          <a:lstStyle/>
          <a:p>
            <a:pPr algn="l"/>
            <a:r>
              <a:rPr lang="ru-RU" sz="3600" b="1" kern="0" dirty="0" smtClean="0">
                <a:solidFill>
                  <a:srgbClr val="00A3DF"/>
                </a:solidFill>
                <a:latin typeface="Times New Roman"/>
              </a:rPr>
              <a:t>Прочие материально-правовые вопросы</a:t>
            </a:r>
            <a:endParaRPr lang="en-US" sz="3600" b="1" kern="0" dirty="0">
              <a:solidFill>
                <a:srgbClr val="00A3DF"/>
              </a:solidFill>
              <a:latin typeface="Times New Roman"/>
            </a:endParaRPr>
          </a:p>
        </p:txBody>
      </p:sp>
      <p:sp>
        <p:nvSpPr>
          <p:cNvPr id="3" name="Content Placeholder 2"/>
          <p:cNvSpPr>
            <a:spLocks noGrp="1"/>
          </p:cNvSpPr>
          <p:nvPr>
            <p:ph idx="1"/>
          </p:nvPr>
        </p:nvSpPr>
        <p:spPr>
          <a:xfrm>
            <a:off x="176211" y="990600"/>
            <a:ext cx="8791575" cy="5715000"/>
          </a:xfrm>
        </p:spPr>
        <p:txBody>
          <a:bodyPr vert="horz" lIns="91440" tIns="45720" rIns="91440" bIns="45720" rtlCol="0">
            <a:noAutofit/>
          </a:bodyPr>
          <a:lstStyle/>
          <a:p>
            <a:pPr algn="just" defTabSz="457200">
              <a:buFont typeface="Arial"/>
              <a:buChar char="•"/>
            </a:pPr>
            <a:r>
              <a:rPr lang="ru-RU" sz="1100" kern="0" dirty="0" smtClean="0">
                <a:solidFill>
                  <a:srgbClr val="3C230A"/>
                </a:solidFill>
                <a:latin typeface="Times New Roman" panose="02020603050405020304" pitchFamily="18" charset="0"/>
                <a:cs typeface="Times New Roman" panose="02020603050405020304" pitchFamily="18" charset="0"/>
              </a:rPr>
              <a:t>Эквивалентность и взаимное признание;</a:t>
            </a:r>
          </a:p>
          <a:p>
            <a:pPr algn="just" defTabSz="457200">
              <a:buFont typeface="Arial"/>
              <a:buChar char="•"/>
            </a:pPr>
            <a:r>
              <a:rPr lang="ru-RU" sz="1100" kern="0" dirty="0" smtClean="0">
                <a:solidFill>
                  <a:srgbClr val="3C230A"/>
                </a:solidFill>
                <a:latin typeface="Times New Roman" panose="02020603050405020304" pitchFamily="18" charset="0"/>
                <a:cs typeface="Times New Roman" panose="02020603050405020304" pitchFamily="18" charset="0"/>
              </a:rPr>
              <a:t>Требования к товару (с </a:t>
            </a:r>
            <a:r>
              <a:rPr lang="ru-RU" sz="1100" kern="0" dirty="0" err="1" smtClean="0">
                <a:solidFill>
                  <a:srgbClr val="3C230A"/>
                </a:solidFill>
                <a:latin typeface="Times New Roman" panose="02020603050405020304" pitchFamily="18" charset="0"/>
                <a:cs typeface="Times New Roman" panose="02020603050405020304" pitchFamily="18" charset="0"/>
              </a:rPr>
              <a:t>т.зр</a:t>
            </a:r>
            <a:r>
              <a:rPr lang="ru-RU" sz="1100" kern="0" dirty="0" smtClean="0">
                <a:solidFill>
                  <a:srgbClr val="3C230A"/>
                </a:solidFill>
                <a:latin typeface="Times New Roman" panose="02020603050405020304" pitchFamily="18" charset="0"/>
                <a:cs typeface="Times New Roman" panose="02020603050405020304" pitchFamily="18" charset="0"/>
              </a:rPr>
              <a:t>. его исполнения);</a:t>
            </a:r>
          </a:p>
          <a:p>
            <a:pPr algn="just" defTabSz="457200">
              <a:buFont typeface="Arial"/>
              <a:buChar char="•"/>
            </a:pPr>
            <a:r>
              <a:rPr lang="ru-RU" sz="1100" kern="0" dirty="0" smtClean="0">
                <a:solidFill>
                  <a:srgbClr val="3C230A"/>
                </a:solidFill>
                <a:latin typeface="Times New Roman" panose="02020603050405020304" pitchFamily="18" charset="0"/>
                <a:cs typeface="Times New Roman" panose="02020603050405020304" pitchFamily="18" charset="0"/>
              </a:rPr>
              <a:t>Прозрачность и уведомления;</a:t>
            </a:r>
          </a:p>
          <a:p>
            <a:pPr algn="just" defTabSz="457200">
              <a:buFont typeface="Arial"/>
              <a:buChar char="•"/>
            </a:pPr>
            <a:r>
              <a:rPr lang="ru-RU" sz="1100" kern="0" dirty="0" smtClean="0">
                <a:solidFill>
                  <a:srgbClr val="3C230A"/>
                </a:solidFill>
                <a:latin typeface="Times New Roman" panose="02020603050405020304" pitchFamily="18" charset="0"/>
                <a:cs typeface="Times New Roman" panose="02020603050405020304" pitchFamily="18" charset="0"/>
              </a:rPr>
              <a:t>Специальное и дифференцированное обращение с развивающимися странами.</a:t>
            </a:r>
          </a:p>
          <a:p>
            <a:pPr marL="228600" indent="-228600" algn="just" defTabSz="457200">
              <a:buAutoNum type="arabicPeriod"/>
            </a:pPr>
            <a:r>
              <a:rPr lang="ru-RU" sz="1100" kern="0" dirty="0" smtClean="0">
                <a:solidFill>
                  <a:srgbClr val="3C230A"/>
                </a:solidFill>
                <a:latin typeface="Times New Roman" panose="02020603050405020304" pitchFamily="18" charset="0"/>
                <a:cs typeface="Times New Roman" panose="02020603050405020304" pitchFamily="18" charset="0"/>
              </a:rPr>
              <a:t>Эквивалентность </a:t>
            </a:r>
            <a:r>
              <a:rPr lang="ru-RU" sz="1100" kern="0" dirty="0">
                <a:solidFill>
                  <a:srgbClr val="3C230A"/>
                </a:solidFill>
                <a:latin typeface="Times New Roman" panose="02020603050405020304" pitchFamily="18" charset="0"/>
                <a:cs typeface="Times New Roman" panose="02020603050405020304" pitchFamily="18" charset="0"/>
              </a:rPr>
              <a:t>и взаимное </a:t>
            </a:r>
            <a:r>
              <a:rPr lang="ru-RU" sz="1100" kern="0" dirty="0" smtClean="0">
                <a:solidFill>
                  <a:srgbClr val="3C230A"/>
                </a:solidFill>
                <a:latin typeface="Times New Roman" panose="02020603050405020304" pitchFamily="18" charset="0"/>
                <a:cs typeface="Times New Roman" panose="02020603050405020304" pitchFamily="18" charset="0"/>
              </a:rPr>
              <a:t>признание:</a:t>
            </a:r>
          </a:p>
          <a:p>
            <a:pPr lvl="1" algn="just" defTabSz="457200">
              <a:buFontTx/>
              <a:buChar char="-"/>
            </a:pPr>
            <a:r>
              <a:rPr lang="ru-RU" sz="1100" kern="0" dirty="0" smtClean="0">
                <a:solidFill>
                  <a:srgbClr val="3C230A"/>
                </a:solidFill>
                <a:latin typeface="Times New Roman" panose="02020603050405020304" pitchFamily="18" charset="0"/>
                <a:cs typeface="Times New Roman" panose="02020603050405020304" pitchFamily="18" charset="0"/>
              </a:rPr>
              <a:t>ст. 2.7 Соглашения о </a:t>
            </a:r>
            <a:r>
              <a:rPr lang="ru-RU" sz="1100" kern="0" dirty="0" err="1" smtClean="0">
                <a:solidFill>
                  <a:srgbClr val="3C230A"/>
                </a:solidFill>
                <a:latin typeface="Times New Roman" panose="02020603050405020304" pitchFamily="18" charset="0"/>
                <a:cs typeface="Times New Roman" panose="02020603050405020304" pitchFamily="18" charset="0"/>
              </a:rPr>
              <a:t>ТБТ</a:t>
            </a:r>
            <a:r>
              <a:rPr lang="ru-RU" sz="1100" kern="0" dirty="0" smtClean="0">
                <a:solidFill>
                  <a:srgbClr val="3C230A"/>
                </a:solidFill>
                <a:latin typeface="Times New Roman" panose="02020603050405020304" pitchFamily="18" charset="0"/>
                <a:cs typeface="Times New Roman" panose="02020603050405020304" pitchFamily="18" charset="0"/>
              </a:rPr>
              <a:t>: «Члены </a:t>
            </a:r>
            <a:r>
              <a:rPr lang="ru-RU" sz="1100" kern="0" dirty="0">
                <a:solidFill>
                  <a:srgbClr val="3C230A"/>
                </a:solidFill>
                <a:latin typeface="Times New Roman" panose="02020603050405020304" pitchFamily="18" charset="0"/>
                <a:cs typeface="Times New Roman" panose="02020603050405020304" pitchFamily="18" charset="0"/>
              </a:rPr>
              <a:t>благожелательно рассматривают возможность принятия в качестве эквивалентных технических регламентов других членов, даже если такие регламенты отличаются от их собственных, при условии, что они удостоверятся, что эти регламенты адекватно обеспечивают достижения целей, их собственных регламентов</a:t>
            </a:r>
            <a:r>
              <a:rPr lang="ru-RU" sz="1100" kern="0" dirty="0" smtClean="0">
                <a:solidFill>
                  <a:srgbClr val="3C230A"/>
                </a:solidFill>
                <a:latin typeface="Times New Roman" panose="02020603050405020304" pitchFamily="18" charset="0"/>
                <a:cs typeface="Times New Roman" panose="02020603050405020304" pitchFamily="18" charset="0"/>
              </a:rPr>
              <a:t>.» </a:t>
            </a:r>
          </a:p>
          <a:p>
            <a:pPr lvl="1" algn="just" defTabSz="457200">
              <a:buFontTx/>
              <a:buChar char="-"/>
            </a:pPr>
            <a:r>
              <a:rPr lang="ru-RU" sz="1100" kern="0" dirty="0" smtClean="0">
                <a:solidFill>
                  <a:srgbClr val="3C230A"/>
                </a:solidFill>
                <a:latin typeface="Times New Roman" panose="02020603050405020304" pitchFamily="18" charset="0"/>
                <a:cs typeface="Times New Roman" panose="02020603050405020304" pitchFamily="18" charset="0"/>
              </a:rPr>
              <a:t>Что касается </a:t>
            </a:r>
            <a:r>
              <a:rPr lang="ru-RU" sz="1100" kern="0" dirty="0" err="1" smtClean="0">
                <a:solidFill>
                  <a:srgbClr val="3C230A"/>
                </a:solidFill>
                <a:latin typeface="Times New Roman" panose="02020603050405020304" pitchFamily="18" charset="0"/>
                <a:cs typeface="Times New Roman" panose="02020603050405020304" pitchFamily="18" charset="0"/>
              </a:rPr>
              <a:t>ПОС</a:t>
            </a:r>
            <a:r>
              <a:rPr lang="ru-RU" sz="1100" kern="0" dirty="0" smtClean="0">
                <a:solidFill>
                  <a:srgbClr val="3C230A"/>
                </a:solidFill>
                <a:latin typeface="Times New Roman" panose="02020603050405020304" pitchFamily="18" charset="0"/>
                <a:cs typeface="Times New Roman" panose="02020603050405020304" pitchFamily="18" charset="0"/>
              </a:rPr>
              <a:t> – см. ст. 6.1 Соглашения о </a:t>
            </a:r>
            <a:r>
              <a:rPr lang="ru-RU" sz="1100" kern="0" dirty="0" err="1" smtClean="0">
                <a:solidFill>
                  <a:srgbClr val="3C230A"/>
                </a:solidFill>
                <a:latin typeface="Times New Roman" panose="02020603050405020304" pitchFamily="18" charset="0"/>
                <a:cs typeface="Times New Roman" panose="02020603050405020304" pitchFamily="18" charset="0"/>
              </a:rPr>
              <a:t>ТБТ</a:t>
            </a:r>
            <a:r>
              <a:rPr lang="ru-RU" sz="1100" kern="0" dirty="0" smtClean="0">
                <a:solidFill>
                  <a:srgbClr val="3C230A"/>
                </a:solidFill>
                <a:latin typeface="Times New Roman" panose="02020603050405020304" pitchFamily="18" charset="0"/>
                <a:cs typeface="Times New Roman" panose="02020603050405020304" pitchFamily="18" charset="0"/>
              </a:rPr>
              <a:t>: члены ВТО по возможности </a:t>
            </a:r>
            <a:r>
              <a:rPr lang="ru-RU" sz="1100" kern="0" dirty="0">
                <a:solidFill>
                  <a:srgbClr val="3C230A"/>
                </a:solidFill>
                <a:latin typeface="Times New Roman" panose="02020603050405020304" pitchFamily="18" charset="0"/>
                <a:cs typeface="Times New Roman" panose="02020603050405020304" pitchFamily="18" charset="0"/>
              </a:rPr>
              <a:t>обеспечивают, чтобы результаты процедур оценки соответствия в других </a:t>
            </a:r>
            <a:r>
              <a:rPr lang="ru-RU" sz="1100" kern="0" dirty="0" smtClean="0">
                <a:solidFill>
                  <a:srgbClr val="3C230A"/>
                </a:solidFill>
                <a:latin typeface="Times New Roman" panose="02020603050405020304" pitchFamily="18" charset="0"/>
                <a:cs typeface="Times New Roman" panose="02020603050405020304" pitchFamily="18" charset="0"/>
              </a:rPr>
              <a:t>членах ВТО признавались, </a:t>
            </a:r>
            <a:r>
              <a:rPr lang="ru-RU" sz="1100" kern="0" dirty="0">
                <a:solidFill>
                  <a:srgbClr val="3C230A"/>
                </a:solidFill>
                <a:latin typeface="Times New Roman" panose="02020603050405020304" pitchFamily="18" charset="0"/>
                <a:cs typeface="Times New Roman" panose="02020603050405020304" pitchFamily="18" charset="0"/>
              </a:rPr>
              <a:t>даже когда подобные процедуры отличаются от их собственных (при условии, что </a:t>
            </a:r>
            <a:r>
              <a:rPr lang="ru-RU" sz="1100" kern="0" dirty="0" smtClean="0">
                <a:solidFill>
                  <a:srgbClr val="3C230A"/>
                </a:solidFill>
                <a:latin typeface="Times New Roman" panose="02020603050405020304" pitchFamily="18" charset="0"/>
                <a:cs typeface="Times New Roman" panose="02020603050405020304" pitchFamily="18" charset="0"/>
              </a:rPr>
              <a:t>данные </a:t>
            </a:r>
            <a:r>
              <a:rPr lang="ru-RU" sz="1100" kern="0" dirty="0">
                <a:solidFill>
                  <a:srgbClr val="3C230A"/>
                </a:solidFill>
                <a:latin typeface="Times New Roman" panose="02020603050405020304" pitchFamily="18" charset="0"/>
                <a:cs typeface="Times New Roman" panose="02020603050405020304" pitchFamily="18" charset="0"/>
              </a:rPr>
              <a:t>процедуры обеспечивают такую же уверенность в соответствии применяемым техническим регламентам или стандартам, как и их собственные </a:t>
            </a:r>
            <a:r>
              <a:rPr lang="ru-RU" sz="1100" kern="0" dirty="0" smtClean="0">
                <a:solidFill>
                  <a:srgbClr val="3C230A"/>
                </a:solidFill>
                <a:latin typeface="Times New Roman" panose="02020603050405020304" pitchFamily="18" charset="0"/>
                <a:cs typeface="Times New Roman" panose="02020603050405020304" pitchFamily="18" charset="0"/>
              </a:rPr>
              <a:t>процедуры).</a:t>
            </a:r>
            <a:endParaRPr lang="ru-RU" sz="1100" kern="0" dirty="0">
              <a:solidFill>
                <a:srgbClr val="3C230A"/>
              </a:solidFill>
              <a:latin typeface="Times New Roman" panose="02020603050405020304" pitchFamily="18" charset="0"/>
              <a:cs typeface="Times New Roman" panose="02020603050405020304" pitchFamily="18" charset="0"/>
            </a:endParaRPr>
          </a:p>
          <a:p>
            <a:pPr marL="228600" lvl="1" indent="-228600" algn="just" defTabSz="457200">
              <a:buFont typeface="+mj-lt"/>
              <a:buAutoNum type="arabicPeriod" startAt="2"/>
            </a:pPr>
            <a:r>
              <a:rPr lang="ru-RU" sz="1100" kern="0" dirty="0">
                <a:solidFill>
                  <a:srgbClr val="3C230A"/>
                </a:solidFill>
                <a:latin typeface="Times New Roman" panose="02020603050405020304" pitchFamily="18" charset="0"/>
                <a:cs typeface="Times New Roman" panose="02020603050405020304" pitchFamily="18" charset="0"/>
              </a:rPr>
              <a:t>Требования к товару (с </a:t>
            </a:r>
            <a:r>
              <a:rPr lang="ru-RU" sz="1100" kern="0" dirty="0" err="1">
                <a:solidFill>
                  <a:srgbClr val="3C230A"/>
                </a:solidFill>
                <a:latin typeface="Times New Roman" panose="02020603050405020304" pitchFamily="18" charset="0"/>
                <a:cs typeface="Times New Roman" panose="02020603050405020304" pitchFamily="18" charset="0"/>
              </a:rPr>
              <a:t>т.зр</a:t>
            </a:r>
            <a:r>
              <a:rPr lang="ru-RU" sz="1100" kern="0" dirty="0">
                <a:solidFill>
                  <a:srgbClr val="3C230A"/>
                </a:solidFill>
                <a:latin typeface="Times New Roman" panose="02020603050405020304" pitchFamily="18" charset="0"/>
                <a:cs typeface="Times New Roman" panose="02020603050405020304" pitchFamily="18" charset="0"/>
              </a:rPr>
              <a:t>. е</a:t>
            </a:r>
            <a:r>
              <a:rPr lang="ru-RU" sz="1100" kern="0" dirty="0" smtClean="0">
                <a:solidFill>
                  <a:srgbClr val="3C230A"/>
                </a:solidFill>
                <a:latin typeface="Times New Roman" panose="02020603050405020304" pitchFamily="18" charset="0"/>
                <a:cs typeface="Times New Roman" panose="02020603050405020304" pitchFamily="18" charset="0"/>
              </a:rPr>
              <a:t>го исполнения):</a:t>
            </a:r>
          </a:p>
          <a:p>
            <a:pPr marL="571500" lvl="2" indent="-171450" algn="just" defTabSz="457200">
              <a:buFontTx/>
              <a:buChar char="-"/>
            </a:pPr>
            <a:r>
              <a:rPr lang="ru-RU" sz="1100" kern="0" dirty="0" smtClean="0">
                <a:solidFill>
                  <a:srgbClr val="3C230A"/>
                </a:solidFill>
                <a:latin typeface="Times New Roman" panose="02020603050405020304" pitchFamily="18" charset="0"/>
                <a:cs typeface="Times New Roman" panose="02020603050405020304" pitchFamily="18" charset="0"/>
              </a:rPr>
              <a:t>ст</a:t>
            </a:r>
            <a:r>
              <a:rPr lang="ru-RU" sz="1100" kern="0" dirty="0">
                <a:solidFill>
                  <a:srgbClr val="3C230A"/>
                </a:solidFill>
                <a:latin typeface="Times New Roman" panose="02020603050405020304" pitchFamily="18" charset="0"/>
                <a:cs typeface="Times New Roman" panose="02020603050405020304" pitchFamily="18" charset="0"/>
              </a:rPr>
              <a:t>. </a:t>
            </a:r>
            <a:r>
              <a:rPr lang="ru-RU" sz="1100" kern="0" dirty="0" smtClean="0">
                <a:solidFill>
                  <a:srgbClr val="3C230A"/>
                </a:solidFill>
                <a:latin typeface="Times New Roman" panose="02020603050405020304" pitchFamily="18" charset="0"/>
                <a:cs typeface="Times New Roman" panose="02020603050405020304" pitchFamily="18" charset="0"/>
              </a:rPr>
              <a:t>2.8 </a:t>
            </a:r>
            <a:r>
              <a:rPr lang="ru-RU" sz="1100" kern="0" dirty="0">
                <a:solidFill>
                  <a:srgbClr val="3C230A"/>
                </a:solidFill>
                <a:latin typeface="Times New Roman" panose="02020603050405020304" pitchFamily="18" charset="0"/>
                <a:cs typeface="Times New Roman" panose="02020603050405020304" pitchFamily="18" charset="0"/>
              </a:rPr>
              <a:t>Соглашения о </a:t>
            </a:r>
            <a:r>
              <a:rPr lang="ru-RU" sz="1100" kern="0" dirty="0" err="1">
                <a:solidFill>
                  <a:srgbClr val="3C230A"/>
                </a:solidFill>
                <a:latin typeface="Times New Roman" panose="02020603050405020304" pitchFamily="18" charset="0"/>
                <a:cs typeface="Times New Roman" panose="02020603050405020304" pitchFamily="18" charset="0"/>
              </a:rPr>
              <a:t>ТБТ</a:t>
            </a:r>
            <a:r>
              <a:rPr lang="ru-RU" sz="1100" kern="0" dirty="0" smtClean="0">
                <a:solidFill>
                  <a:srgbClr val="3C230A"/>
                </a:solidFill>
                <a:latin typeface="Times New Roman" panose="02020603050405020304" pitchFamily="18" charset="0"/>
                <a:cs typeface="Times New Roman" panose="02020603050405020304" pitchFamily="18" charset="0"/>
              </a:rPr>
              <a:t>: «Когда </a:t>
            </a:r>
            <a:r>
              <a:rPr lang="ru-RU" sz="1100" kern="0" dirty="0">
                <a:solidFill>
                  <a:srgbClr val="3C230A"/>
                </a:solidFill>
                <a:latin typeface="Times New Roman" panose="02020603050405020304" pitchFamily="18" charset="0"/>
                <a:cs typeface="Times New Roman" panose="02020603050405020304" pitchFamily="18" charset="0"/>
              </a:rPr>
              <a:t>это возможно, члены принимают технические регламенты, основанные, прежде всего на требованиях к характеристикам товара, а не на требованиях к его конструкции или </a:t>
            </a:r>
            <a:r>
              <a:rPr lang="ru-RU" sz="1100" kern="0" dirty="0" smtClean="0">
                <a:solidFill>
                  <a:srgbClr val="3C230A"/>
                </a:solidFill>
                <a:latin typeface="Times New Roman" panose="02020603050405020304" pitchFamily="18" charset="0"/>
                <a:cs typeface="Times New Roman" panose="02020603050405020304" pitchFamily="18" charset="0"/>
              </a:rPr>
              <a:t>описании.»</a:t>
            </a:r>
          </a:p>
          <a:p>
            <a:pPr marL="571500" lvl="2" indent="-171450" algn="just" defTabSz="457200">
              <a:buFontTx/>
              <a:buChar char="-"/>
            </a:pPr>
            <a:r>
              <a:rPr lang="ru-RU" sz="1100" kern="0" dirty="0" smtClean="0">
                <a:solidFill>
                  <a:srgbClr val="3C230A"/>
                </a:solidFill>
                <a:latin typeface="Times New Roman" panose="02020603050405020304" pitchFamily="18" charset="0"/>
                <a:cs typeface="Times New Roman" panose="02020603050405020304" pitchFamily="18" charset="0"/>
              </a:rPr>
              <a:t>Что касается стандартов – см. ст. 3.1 Соглашения о </a:t>
            </a:r>
            <a:r>
              <a:rPr lang="ru-RU" sz="1100" kern="0" dirty="0" err="1" smtClean="0">
                <a:solidFill>
                  <a:srgbClr val="3C230A"/>
                </a:solidFill>
                <a:latin typeface="Times New Roman" panose="02020603050405020304" pitchFamily="18" charset="0"/>
                <a:cs typeface="Times New Roman" panose="02020603050405020304" pitchFamily="18" charset="0"/>
              </a:rPr>
              <a:t>ТБТ</a:t>
            </a:r>
            <a:r>
              <a:rPr lang="ru-RU" sz="1100" kern="0" dirty="0" smtClean="0">
                <a:solidFill>
                  <a:srgbClr val="3C230A"/>
                </a:solidFill>
                <a:latin typeface="Times New Roman" panose="02020603050405020304" pitchFamily="18" charset="0"/>
                <a:cs typeface="Times New Roman" panose="02020603050405020304" pitchFamily="18" charset="0"/>
              </a:rPr>
              <a:t>: похожее </a:t>
            </a:r>
            <a:r>
              <a:rPr lang="ru-RU" sz="1100" kern="0" dirty="0" err="1" smtClean="0">
                <a:solidFill>
                  <a:srgbClr val="3C230A"/>
                </a:solidFill>
                <a:latin typeface="Times New Roman" panose="02020603050405020304" pitchFamily="18" charset="0"/>
                <a:cs typeface="Times New Roman" panose="02020603050405020304" pitchFamily="18" charset="0"/>
              </a:rPr>
              <a:t>обяз</a:t>
            </a:r>
            <a:r>
              <a:rPr lang="ru-RU" sz="1100" kern="0" dirty="0" smtClean="0">
                <a:solidFill>
                  <a:srgbClr val="3C230A"/>
                </a:solidFill>
                <a:latin typeface="Times New Roman" panose="02020603050405020304" pitchFamily="18" charset="0"/>
                <a:cs typeface="Times New Roman" panose="02020603050405020304" pitchFamily="18" charset="0"/>
              </a:rPr>
              <a:t>-во.</a:t>
            </a:r>
          </a:p>
          <a:p>
            <a:pPr marL="571500" lvl="2" indent="-171450" algn="just" defTabSz="457200">
              <a:buFontTx/>
              <a:buChar char="-"/>
            </a:pPr>
            <a:r>
              <a:rPr lang="ru-RU" sz="1100" kern="0" dirty="0" smtClean="0">
                <a:solidFill>
                  <a:srgbClr val="3C230A"/>
                </a:solidFill>
                <a:latin typeface="Times New Roman" panose="02020603050405020304" pitchFamily="18" charset="0"/>
                <a:cs typeface="Times New Roman" panose="02020603050405020304" pitchFamily="18" charset="0"/>
              </a:rPr>
              <a:t>Как правило, требования к исполнению товара имеют менее предписывающий характер, чем характеристики товара.</a:t>
            </a:r>
          </a:p>
          <a:p>
            <a:pPr marL="228600" lvl="1" indent="-228600" algn="just" defTabSz="457200">
              <a:buFont typeface="+mj-lt"/>
              <a:buAutoNum type="arabicPeriod" startAt="2"/>
            </a:pPr>
            <a:r>
              <a:rPr lang="ru-RU" sz="1100" kern="0" dirty="0">
                <a:solidFill>
                  <a:srgbClr val="3C230A"/>
                </a:solidFill>
                <a:latin typeface="Times New Roman" panose="02020603050405020304" pitchFamily="18" charset="0"/>
                <a:cs typeface="Times New Roman" panose="02020603050405020304" pitchFamily="18" charset="0"/>
              </a:rPr>
              <a:t>Прозрачность и </a:t>
            </a:r>
            <a:r>
              <a:rPr lang="ru-RU" sz="1100" kern="0" dirty="0" smtClean="0">
                <a:solidFill>
                  <a:srgbClr val="3C230A"/>
                </a:solidFill>
                <a:latin typeface="Times New Roman" panose="02020603050405020304" pitchFamily="18" charset="0"/>
                <a:cs typeface="Times New Roman" panose="02020603050405020304" pitchFamily="18" charset="0"/>
              </a:rPr>
              <a:t>уведомления: бывают случаи, когда либо нет соответствующего межд. стандарта, либо разрабатываемый </a:t>
            </a:r>
            <a:r>
              <a:rPr lang="ru-RU" sz="1100" kern="0" dirty="0" err="1" smtClean="0">
                <a:solidFill>
                  <a:srgbClr val="3C230A"/>
                </a:solidFill>
                <a:latin typeface="Times New Roman" panose="02020603050405020304" pitchFamily="18" charset="0"/>
                <a:cs typeface="Times New Roman" panose="02020603050405020304" pitchFamily="18" charset="0"/>
              </a:rPr>
              <a:t>техрегламент</a:t>
            </a:r>
            <a:r>
              <a:rPr lang="ru-RU" sz="1100" kern="0" dirty="0" smtClean="0">
                <a:solidFill>
                  <a:srgbClr val="3C230A"/>
                </a:solidFill>
                <a:latin typeface="Times New Roman" panose="02020603050405020304" pitchFamily="18" charset="0"/>
                <a:cs typeface="Times New Roman" panose="02020603050405020304" pitchFamily="18" charset="0"/>
              </a:rPr>
              <a:t> противоречит соответствующему </a:t>
            </a:r>
            <a:r>
              <a:rPr lang="ru-RU" sz="1100" kern="0" dirty="0">
                <a:solidFill>
                  <a:srgbClr val="3C230A"/>
                </a:solidFill>
                <a:latin typeface="Times New Roman" panose="02020603050405020304" pitchFamily="18" charset="0"/>
                <a:cs typeface="Times New Roman" panose="02020603050405020304" pitchFamily="18" charset="0"/>
              </a:rPr>
              <a:t>межд. </a:t>
            </a:r>
            <a:r>
              <a:rPr lang="ru-RU" sz="1100" kern="0" dirty="0" smtClean="0">
                <a:solidFill>
                  <a:srgbClr val="3C230A"/>
                </a:solidFill>
                <a:latin typeface="Times New Roman" panose="02020603050405020304" pitchFamily="18" charset="0"/>
                <a:cs typeface="Times New Roman" panose="02020603050405020304" pitchFamily="18" charset="0"/>
              </a:rPr>
              <a:t>стандарту и может иметь существенное влияние на торговлю других членов ВТО. Для таких случаев ст. 2.9 Соглашения о </a:t>
            </a:r>
            <a:r>
              <a:rPr lang="ru-RU" sz="1100" kern="0" dirty="0" err="1" smtClean="0">
                <a:solidFill>
                  <a:srgbClr val="3C230A"/>
                </a:solidFill>
                <a:latin typeface="Times New Roman" panose="02020603050405020304" pitchFamily="18" charset="0"/>
                <a:cs typeface="Times New Roman" panose="02020603050405020304" pitchFamily="18" charset="0"/>
              </a:rPr>
              <a:t>ТБТ</a:t>
            </a:r>
            <a:r>
              <a:rPr lang="ru-RU" sz="1100" kern="0" dirty="0" smtClean="0">
                <a:solidFill>
                  <a:srgbClr val="3C230A"/>
                </a:solidFill>
                <a:latin typeface="Times New Roman" panose="02020603050405020304" pitchFamily="18" charset="0"/>
                <a:cs typeface="Times New Roman" panose="02020603050405020304" pitchFamily="18" charset="0"/>
              </a:rPr>
              <a:t> предусматривает детальные положения о прозрачности и уведомлениях: в Секретариат ВТО, заблаговременно до, когда изменения еще могут быть сделаны, а комментарии учтены. В исключительных случаях (нац. безопасность, здоровье людей , защита окружающей среды) член ВТО может не соблюдать требования </a:t>
            </a:r>
            <a:r>
              <a:rPr lang="ru-RU" sz="1100" kern="0" dirty="0">
                <a:solidFill>
                  <a:srgbClr val="3C230A"/>
                </a:solidFill>
                <a:latin typeface="Times New Roman" panose="02020603050405020304" pitchFamily="18" charset="0"/>
                <a:cs typeface="Times New Roman" panose="02020603050405020304" pitchFamily="18" charset="0"/>
              </a:rPr>
              <a:t>ст. </a:t>
            </a:r>
            <a:r>
              <a:rPr lang="ru-RU" sz="1100" kern="0" dirty="0" smtClean="0">
                <a:solidFill>
                  <a:srgbClr val="3C230A"/>
                </a:solidFill>
                <a:latin typeface="Times New Roman" panose="02020603050405020304" pitchFamily="18" charset="0"/>
                <a:cs typeface="Times New Roman" panose="02020603050405020304" pitchFamily="18" charset="0"/>
              </a:rPr>
              <a:t>2.9 о консультациях и уведомлениях, но все равно несет опр. </a:t>
            </a:r>
            <a:r>
              <a:rPr lang="ru-RU" sz="1100" kern="0" dirty="0" err="1" smtClean="0">
                <a:solidFill>
                  <a:srgbClr val="3C230A"/>
                </a:solidFill>
                <a:latin typeface="Times New Roman" panose="02020603050405020304" pitchFamily="18" charset="0"/>
                <a:cs typeface="Times New Roman" panose="02020603050405020304" pitchFamily="18" charset="0"/>
              </a:rPr>
              <a:t>обяз-ва</a:t>
            </a:r>
            <a:r>
              <a:rPr lang="ru-RU" sz="1100" kern="0" dirty="0" smtClean="0">
                <a:solidFill>
                  <a:srgbClr val="3C230A"/>
                </a:solidFill>
                <a:latin typeface="Times New Roman" panose="02020603050405020304" pitchFamily="18" charset="0"/>
                <a:cs typeface="Times New Roman" panose="02020603050405020304" pitchFamily="18" charset="0"/>
              </a:rPr>
              <a:t> по уведомлению и консультациям после принятия </a:t>
            </a:r>
            <a:r>
              <a:rPr lang="ru-RU" sz="1100" kern="0" dirty="0" err="1" smtClean="0">
                <a:solidFill>
                  <a:srgbClr val="3C230A"/>
                </a:solidFill>
                <a:latin typeface="Times New Roman" panose="02020603050405020304" pitchFamily="18" charset="0"/>
                <a:cs typeface="Times New Roman" panose="02020603050405020304" pitchFamily="18" charset="0"/>
              </a:rPr>
              <a:t>техрегламента</a:t>
            </a:r>
            <a:r>
              <a:rPr lang="ru-RU" sz="1100" kern="0" dirty="0" smtClean="0">
                <a:solidFill>
                  <a:srgbClr val="3C230A"/>
                </a:solidFill>
                <a:latin typeface="Times New Roman" panose="02020603050405020304" pitchFamily="18" charset="0"/>
                <a:cs typeface="Times New Roman" panose="02020603050405020304" pitchFamily="18" charset="0"/>
              </a:rPr>
              <a:t>. Ст. </a:t>
            </a:r>
            <a:r>
              <a:rPr lang="ru-RU" sz="1100" kern="0" dirty="0">
                <a:solidFill>
                  <a:srgbClr val="3C230A"/>
                </a:solidFill>
                <a:latin typeface="Times New Roman" panose="02020603050405020304" pitchFamily="18" charset="0"/>
                <a:cs typeface="Times New Roman" panose="02020603050405020304" pitchFamily="18" charset="0"/>
              </a:rPr>
              <a:t>2.11: все </a:t>
            </a:r>
            <a:r>
              <a:rPr lang="ru-RU" sz="1100" kern="0" dirty="0" smtClean="0">
                <a:solidFill>
                  <a:srgbClr val="3C230A"/>
                </a:solidFill>
                <a:latin typeface="Times New Roman" panose="02020603050405020304" pitchFamily="18" charset="0"/>
                <a:cs typeface="Times New Roman" panose="02020603050405020304" pitchFamily="18" charset="0"/>
              </a:rPr>
              <a:t>принятые </a:t>
            </a:r>
            <a:r>
              <a:rPr lang="ru-RU" sz="1100" kern="0" dirty="0" err="1" smtClean="0">
                <a:solidFill>
                  <a:srgbClr val="3C230A"/>
                </a:solidFill>
                <a:latin typeface="Times New Roman" panose="02020603050405020304" pitchFamily="18" charset="0"/>
                <a:cs typeface="Times New Roman" panose="02020603050405020304" pitchFamily="18" charset="0"/>
              </a:rPr>
              <a:t>техрегламенты</a:t>
            </a:r>
            <a:r>
              <a:rPr lang="ru-RU" sz="1100" kern="0" dirty="0" smtClean="0">
                <a:solidFill>
                  <a:srgbClr val="3C230A"/>
                </a:solidFill>
                <a:latin typeface="Times New Roman" panose="02020603050405020304" pitchFamily="18" charset="0"/>
                <a:cs typeface="Times New Roman" panose="02020603050405020304" pitchFamily="18" charset="0"/>
              </a:rPr>
              <a:t> должны незамедлительно публиковаться (либо </a:t>
            </a:r>
            <a:r>
              <a:rPr lang="ru-RU" sz="1100" kern="0" dirty="0">
                <a:solidFill>
                  <a:srgbClr val="3C230A"/>
                </a:solidFill>
                <a:latin typeface="Times New Roman" panose="02020603050405020304" pitchFamily="18" charset="0"/>
                <a:cs typeface="Times New Roman" panose="02020603050405020304" pitchFamily="18" charset="0"/>
              </a:rPr>
              <a:t>иным способом </a:t>
            </a:r>
            <a:r>
              <a:rPr lang="ru-RU" sz="1100" kern="0" dirty="0" smtClean="0">
                <a:solidFill>
                  <a:srgbClr val="3C230A"/>
                </a:solidFill>
                <a:latin typeface="Times New Roman" panose="02020603050405020304" pitchFamily="18" charset="0"/>
                <a:cs typeface="Times New Roman" panose="02020603050405020304" pitchFamily="18" charset="0"/>
              </a:rPr>
              <a:t>делаться доступными), чтобы </a:t>
            </a:r>
            <a:r>
              <a:rPr lang="ru-RU" sz="1100" kern="0" dirty="0">
                <a:solidFill>
                  <a:srgbClr val="3C230A"/>
                </a:solidFill>
                <a:latin typeface="Times New Roman" panose="02020603050405020304" pitchFamily="18" charset="0"/>
                <a:cs typeface="Times New Roman" panose="02020603050405020304" pitchFamily="18" charset="0"/>
              </a:rPr>
              <a:t>дать возможность заинтересованным сторонам в других членах </a:t>
            </a:r>
            <a:r>
              <a:rPr lang="ru-RU" sz="1100" kern="0" dirty="0" smtClean="0">
                <a:solidFill>
                  <a:srgbClr val="3C230A"/>
                </a:solidFill>
                <a:latin typeface="Times New Roman" panose="02020603050405020304" pitchFamily="18" charset="0"/>
                <a:cs typeface="Times New Roman" panose="02020603050405020304" pitchFamily="18" charset="0"/>
              </a:rPr>
              <a:t>ВТО ознакомиться </a:t>
            </a:r>
            <a:r>
              <a:rPr lang="ru-RU" sz="1100" kern="0" dirty="0">
                <a:solidFill>
                  <a:srgbClr val="3C230A"/>
                </a:solidFill>
                <a:latin typeface="Times New Roman" panose="02020603050405020304" pitchFamily="18" charset="0"/>
                <a:cs typeface="Times New Roman" panose="02020603050405020304" pitchFamily="18" charset="0"/>
              </a:rPr>
              <a:t>с </a:t>
            </a:r>
            <a:r>
              <a:rPr lang="ru-RU" sz="1100" kern="0" dirty="0" smtClean="0">
                <a:solidFill>
                  <a:srgbClr val="3C230A"/>
                </a:solidFill>
                <a:latin typeface="Times New Roman" panose="02020603050405020304" pitchFamily="18" charset="0"/>
                <a:cs typeface="Times New Roman" panose="02020603050405020304" pitchFamily="18" charset="0"/>
              </a:rPr>
              <a:t>ними. Ст. 2.12: за </a:t>
            </a:r>
            <a:r>
              <a:rPr lang="ru-RU" sz="1100" kern="0" dirty="0">
                <a:solidFill>
                  <a:srgbClr val="3C230A"/>
                </a:solidFill>
                <a:latin typeface="Times New Roman" panose="02020603050405020304" pitchFamily="18" charset="0"/>
                <a:cs typeface="Times New Roman" panose="02020603050405020304" pitchFamily="18" charset="0"/>
              </a:rPr>
              <a:t>исключением неотложных обстоятельств, </a:t>
            </a:r>
            <a:r>
              <a:rPr lang="ru-RU" sz="1100" kern="0" dirty="0" smtClean="0">
                <a:solidFill>
                  <a:srgbClr val="3C230A"/>
                </a:solidFill>
                <a:latin typeface="Times New Roman" panose="02020603050405020304" pitchFamily="18" charset="0"/>
                <a:cs typeface="Times New Roman" panose="02020603050405020304" pitchFamily="18" charset="0"/>
              </a:rPr>
              <a:t>указанных п ст. 2.10, </a:t>
            </a:r>
            <a:r>
              <a:rPr lang="ru-RU" sz="1100" kern="0" dirty="0">
                <a:solidFill>
                  <a:srgbClr val="3C230A"/>
                </a:solidFill>
                <a:latin typeface="Times New Roman" panose="02020603050405020304" pitchFamily="18" charset="0"/>
                <a:cs typeface="Times New Roman" panose="02020603050405020304" pitchFamily="18" charset="0"/>
              </a:rPr>
              <a:t>члены </a:t>
            </a:r>
            <a:r>
              <a:rPr lang="ru-RU" sz="1100" kern="0" dirty="0" smtClean="0">
                <a:solidFill>
                  <a:srgbClr val="3C230A"/>
                </a:solidFill>
                <a:latin typeface="Times New Roman" panose="02020603050405020304" pitchFamily="18" charset="0"/>
                <a:cs typeface="Times New Roman" panose="02020603050405020304" pitchFamily="18" charset="0"/>
              </a:rPr>
              <a:t>ВТО предусматривают </a:t>
            </a:r>
            <a:r>
              <a:rPr lang="ru-RU" sz="1100" kern="0" dirty="0">
                <a:solidFill>
                  <a:srgbClr val="3C230A"/>
                </a:solidFill>
                <a:latin typeface="Times New Roman" panose="02020603050405020304" pitchFamily="18" charset="0"/>
                <a:cs typeface="Times New Roman" panose="02020603050405020304" pitchFamily="18" charset="0"/>
              </a:rPr>
              <a:t>разумный период времени между опубликованием </a:t>
            </a:r>
            <a:r>
              <a:rPr lang="ru-RU" sz="1100" kern="0" dirty="0" err="1" smtClean="0">
                <a:solidFill>
                  <a:srgbClr val="3C230A"/>
                </a:solidFill>
                <a:latin typeface="Times New Roman" panose="02020603050405020304" pitchFamily="18" charset="0"/>
                <a:cs typeface="Times New Roman" panose="02020603050405020304" pitchFamily="18" charset="0"/>
              </a:rPr>
              <a:t>техрегламентов</a:t>
            </a:r>
            <a:r>
              <a:rPr lang="ru-RU" sz="1100" kern="0" dirty="0" smtClean="0">
                <a:solidFill>
                  <a:srgbClr val="3C230A"/>
                </a:solidFill>
                <a:latin typeface="Times New Roman" panose="02020603050405020304" pitchFamily="18" charset="0"/>
                <a:cs typeface="Times New Roman" panose="02020603050405020304" pitchFamily="18" charset="0"/>
              </a:rPr>
              <a:t> </a:t>
            </a:r>
            <a:r>
              <a:rPr lang="ru-RU" sz="1100" kern="0" dirty="0">
                <a:solidFill>
                  <a:srgbClr val="3C230A"/>
                </a:solidFill>
                <a:latin typeface="Times New Roman" panose="02020603050405020304" pitchFamily="18" charset="0"/>
                <a:cs typeface="Times New Roman" panose="02020603050405020304" pitchFamily="18" charset="0"/>
              </a:rPr>
              <a:t>и их вступлением в </a:t>
            </a:r>
            <a:r>
              <a:rPr lang="ru-RU" sz="1100" kern="0" dirty="0" smtClean="0">
                <a:solidFill>
                  <a:srgbClr val="3C230A"/>
                </a:solidFill>
                <a:latin typeface="Times New Roman" panose="02020603050405020304" pitchFamily="18" charset="0"/>
                <a:cs typeface="Times New Roman" panose="02020603050405020304" pitchFamily="18" charset="0"/>
              </a:rPr>
              <a:t>силу, </a:t>
            </a:r>
            <a:r>
              <a:rPr lang="ru-RU" sz="1100" kern="0" dirty="0">
                <a:solidFill>
                  <a:srgbClr val="3C230A"/>
                </a:solidFill>
                <a:latin typeface="Times New Roman" panose="02020603050405020304" pitchFamily="18" charset="0"/>
                <a:cs typeface="Times New Roman" panose="02020603050405020304" pitchFamily="18" charset="0"/>
              </a:rPr>
              <a:t>чтобы дать </a:t>
            </a:r>
            <a:r>
              <a:rPr lang="ru-RU" sz="1100" kern="0" dirty="0" smtClean="0">
                <a:solidFill>
                  <a:srgbClr val="3C230A"/>
                </a:solidFill>
                <a:latin typeface="Times New Roman" panose="02020603050405020304" pitchFamily="18" charset="0"/>
                <a:cs typeface="Times New Roman" panose="02020603050405020304" pitchFamily="18" charset="0"/>
              </a:rPr>
              <a:t>время (</a:t>
            </a:r>
            <a:r>
              <a:rPr lang="de-DE" sz="1100" kern="0" dirty="0" smtClean="0">
                <a:solidFill>
                  <a:srgbClr val="3C230A"/>
                </a:solidFill>
                <a:latin typeface="Times New Roman" panose="02020603050405020304" pitchFamily="18" charset="0"/>
                <a:cs typeface="Times New Roman" panose="02020603050405020304" pitchFamily="18" charset="0"/>
              </a:rPr>
              <a:t>≥ </a:t>
            </a:r>
            <a:r>
              <a:rPr lang="ru-RU" sz="1100" kern="0" dirty="0" smtClean="0">
                <a:solidFill>
                  <a:srgbClr val="3C230A"/>
                </a:solidFill>
                <a:latin typeface="Times New Roman" panose="02020603050405020304" pitchFamily="18" charset="0"/>
                <a:cs typeface="Times New Roman" panose="02020603050405020304" pitchFamily="18" charset="0"/>
              </a:rPr>
              <a:t>6 месяцев) </a:t>
            </a:r>
            <a:r>
              <a:rPr lang="ru-RU" sz="1100" kern="0" dirty="0">
                <a:solidFill>
                  <a:srgbClr val="3C230A"/>
                </a:solidFill>
                <a:latin typeface="Times New Roman" panose="02020603050405020304" pitchFamily="18" charset="0"/>
                <a:cs typeface="Times New Roman" panose="02020603050405020304" pitchFamily="18" charset="0"/>
              </a:rPr>
              <a:t>товаропроизводителям в экспортирующих </a:t>
            </a:r>
            <a:r>
              <a:rPr lang="ru-RU" sz="1100" kern="0" dirty="0" smtClean="0">
                <a:solidFill>
                  <a:srgbClr val="3C230A"/>
                </a:solidFill>
                <a:latin typeface="Times New Roman" panose="02020603050405020304" pitchFamily="18" charset="0"/>
                <a:cs typeface="Times New Roman" panose="02020603050405020304" pitchFamily="18" charset="0"/>
              </a:rPr>
              <a:t>членах (особенно в развивающихся) </a:t>
            </a:r>
            <a:r>
              <a:rPr lang="ru-RU" sz="1100" kern="0" dirty="0">
                <a:solidFill>
                  <a:srgbClr val="3C230A"/>
                </a:solidFill>
                <a:latin typeface="Times New Roman" panose="02020603050405020304" pitchFamily="18" charset="0"/>
                <a:cs typeface="Times New Roman" panose="02020603050405020304" pitchFamily="18" charset="0"/>
              </a:rPr>
              <a:t>адаптировать их товары или методы производства к требованиям импортирующего </a:t>
            </a:r>
            <a:r>
              <a:rPr lang="ru-RU" sz="1100" kern="0" dirty="0" smtClean="0">
                <a:solidFill>
                  <a:srgbClr val="3C230A"/>
                </a:solidFill>
                <a:latin typeface="Times New Roman" panose="02020603050405020304" pitchFamily="18" charset="0"/>
                <a:cs typeface="Times New Roman" panose="02020603050405020304" pitchFamily="18" charset="0"/>
              </a:rPr>
              <a:t>члена. США – ароматизированные сигареты (2012 г.): срок составил всего 3 месяца. АО: США нарушили ст. 2.12 Соглашения о </a:t>
            </a:r>
            <a:r>
              <a:rPr lang="ru-RU" sz="1100" kern="0" dirty="0" err="1" smtClean="0">
                <a:solidFill>
                  <a:srgbClr val="3C230A"/>
                </a:solidFill>
                <a:latin typeface="Times New Roman" panose="02020603050405020304" pitchFamily="18" charset="0"/>
                <a:cs typeface="Times New Roman" panose="02020603050405020304" pitchFamily="18" charset="0"/>
              </a:rPr>
              <a:t>ТБТ</a:t>
            </a:r>
            <a:r>
              <a:rPr lang="ru-RU" sz="1100" kern="0" dirty="0" smtClean="0">
                <a:solidFill>
                  <a:srgbClr val="3C230A"/>
                </a:solidFill>
                <a:latin typeface="Times New Roman" panose="02020603050405020304" pitchFamily="18" charset="0"/>
                <a:cs typeface="Times New Roman" panose="02020603050405020304" pitchFamily="18" charset="0"/>
              </a:rPr>
              <a:t>. Похожие положения для стандартов и ПОС. Дополнительное требование для стандартов: публиковать рабочую программу и результаты ее выполнения не реже 1 раза в 6 месяцев (Приложение 3.</a:t>
            </a:r>
            <a:r>
              <a:rPr lang="de-DE" sz="1100" kern="0" dirty="0" smtClean="0">
                <a:solidFill>
                  <a:srgbClr val="3C230A"/>
                </a:solidFill>
                <a:latin typeface="Times New Roman" panose="02020603050405020304" pitchFamily="18" charset="0"/>
                <a:cs typeface="Times New Roman" panose="02020603050405020304" pitchFamily="18" charset="0"/>
              </a:rPr>
              <a:t>J</a:t>
            </a:r>
            <a:r>
              <a:rPr lang="ru-RU" sz="1100" kern="0" dirty="0" smtClean="0">
                <a:solidFill>
                  <a:srgbClr val="3C230A"/>
                </a:solidFill>
                <a:latin typeface="Times New Roman" panose="02020603050405020304" pitchFamily="18" charset="0"/>
                <a:cs typeface="Times New Roman" panose="02020603050405020304" pitchFamily="18" charset="0"/>
              </a:rPr>
              <a:t>). Ст. 10 Соглашения о </a:t>
            </a:r>
            <a:r>
              <a:rPr lang="ru-RU" sz="1100" kern="0" dirty="0" err="1" smtClean="0">
                <a:solidFill>
                  <a:srgbClr val="3C230A"/>
                </a:solidFill>
                <a:latin typeface="Times New Roman" panose="02020603050405020304" pitchFamily="18" charset="0"/>
                <a:cs typeface="Times New Roman" panose="02020603050405020304" pitchFamily="18" charset="0"/>
              </a:rPr>
              <a:t>ТБТ</a:t>
            </a:r>
            <a:r>
              <a:rPr lang="ru-RU" sz="1100" kern="0" dirty="0" smtClean="0">
                <a:solidFill>
                  <a:srgbClr val="3C230A"/>
                </a:solidFill>
                <a:latin typeface="Times New Roman" panose="02020603050405020304" pitchFamily="18" charset="0"/>
                <a:cs typeface="Times New Roman" panose="02020603050405020304" pitchFamily="18" charset="0"/>
              </a:rPr>
              <a:t>: </a:t>
            </a:r>
            <a:r>
              <a:rPr lang="ru-RU" sz="1100" kern="0" dirty="0" err="1" smtClean="0">
                <a:solidFill>
                  <a:srgbClr val="3C230A"/>
                </a:solidFill>
                <a:latin typeface="Times New Roman" panose="02020603050405020304" pitchFamily="18" charset="0"/>
                <a:cs typeface="Times New Roman" panose="02020603050405020304" pitchFamily="18" charset="0"/>
              </a:rPr>
              <a:t>инфоцентры</a:t>
            </a:r>
            <a:r>
              <a:rPr lang="ru-RU" sz="1100" kern="0" dirty="0" smtClean="0">
                <a:solidFill>
                  <a:srgbClr val="3C230A"/>
                </a:solidFill>
                <a:latin typeface="Times New Roman" panose="02020603050405020304" pitchFamily="18" charset="0"/>
                <a:cs typeface="Times New Roman" panose="02020603050405020304" pitchFamily="18" charset="0"/>
              </a:rPr>
              <a:t>. ВТО ведет публично доступную базу данных с инфо, предоставленной всеми членами ВТО </a:t>
            </a:r>
            <a:r>
              <a:rPr lang="ru-RU" sz="1100" kern="0" dirty="0" err="1" smtClean="0">
                <a:solidFill>
                  <a:srgbClr val="3C230A"/>
                </a:solidFill>
                <a:latin typeface="Times New Roman" panose="02020603050405020304" pitchFamily="18" charset="0"/>
                <a:cs typeface="Times New Roman" panose="02020603050405020304" pitchFamily="18" charset="0"/>
              </a:rPr>
              <a:t>отн</a:t>
            </a:r>
            <a:r>
              <a:rPr lang="ru-RU" sz="1100" kern="0" dirty="0" smtClean="0">
                <a:solidFill>
                  <a:srgbClr val="3C230A"/>
                </a:solidFill>
                <a:latin typeface="Times New Roman" panose="02020603050405020304" pitchFamily="18" charset="0"/>
                <a:cs typeface="Times New Roman" panose="02020603050405020304" pitchFamily="18" charset="0"/>
              </a:rPr>
              <a:t>. </a:t>
            </a:r>
            <a:r>
              <a:rPr lang="ru-RU" sz="1100" kern="0" dirty="0" err="1" smtClean="0">
                <a:solidFill>
                  <a:srgbClr val="3C230A"/>
                </a:solidFill>
                <a:latin typeface="Times New Roman" panose="02020603050405020304" pitchFamily="18" charset="0"/>
                <a:cs typeface="Times New Roman" panose="02020603050405020304" pitchFamily="18" charset="0"/>
              </a:rPr>
              <a:t>техрегламентов</a:t>
            </a:r>
            <a:r>
              <a:rPr lang="ru-RU" sz="1100" kern="0" dirty="0" smtClean="0">
                <a:solidFill>
                  <a:srgbClr val="3C230A"/>
                </a:solidFill>
                <a:latin typeface="Times New Roman" panose="02020603050405020304" pitchFamily="18" charset="0"/>
                <a:cs typeface="Times New Roman" panose="02020603050405020304" pitchFamily="18" charset="0"/>
              </a:rPr>
              <a:t>, стандартов и ПОС.</a:t>
            </a:r>
            <a:endParaRPr lang="ru-RU" sz="1100" kern="0" dirty="0">
              <a:solidFill>
                <a:srgbClr val="3C230A"/>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21</a:t>
            </a:fld>
            <a:endParaRPr lang="en-US" dirty="0"/>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661505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
            <a:ext cx="9144000" cy="883920"/>
          </a:xfrm>
        </p:spPr>
        <p:txBody>
          <a:bodyPr vert="horz" lIns="91440" tIns="45720" rIns="91440" bIns="45720" rtlCol="0" anchor="ctr">
            <a:normAutofit/>
          </a:bodyPr>
          <a:lstStyle/>
          <a:p>
            <a:pPr algn="l"/>
            <a:r>
              <a:rPr lang="ru-RU" sz="3100" b="1" kern="0" dirty="0" smtClean="0">
                <a:solidFill>
                  <a:srgbClr val="00A3DF"/>
                </a:solidFill>
                <a:latin typeface="Times New Roman"/>
              </a:rPr>
              <a:t>Специальное и дифференцированное обращение</a:t>
            </a:r>
            <a:endParaRPr lang="en-US" sz="3100" b="1" kern="0" dirty="0">
              <a:solidFill>
                <a:srgbClr val="00A3DF"/>
              </a:solidFill>
              <a:latin typeface="Times New Roman"/>
            </a:endParaRPr>
          </a:p>
        </p:txBody>
      </p:sp>
      <p:sp>
        <p:nvSpPr>
          <p:cNvPr id="3" name="Content Placeholder 2"/>
          <p:cNvSpPr>
            <a:spLocks noGrp="1"/>
          </p:cNvSpPr>
          <p:nvPr>
            <p:ph idx="1"/>
          </p:nvPr>
        </p:nvSpPr>
        <p:spPr>
          <a:xfrm>
            <a:off x="381000" y="990600"/>
            <a:ext cx="8586786" cy="5486400"/>
          </a:xfrm>
        </p:spPr>
        <p:txBody>
          <a:bodyPr vert="horz" lIns="91440" tIns="45720" rIns="91440" bIns="45720" rtlCol="0">
            <a:noAutofit/>
          </a:bodyPr>
          <a:lstStyle/>
          <a:p>
            <a:pPr algn="just" defTabSz="457200">
              <a:buFont typeface="Arial"/>
            </a:pPr>
            <a:r>
              <a:rPr lang="ru-RU" sz="1200" kern="0" dirty="0" smtClean="0">
                <a:solidFill>
                  <a:srgbClr val="3C230A"/>
                </a:solidFill>
                <a:latin typeface="Times New Roman"/>
              </a:rPr>
              <a:t>Преамбула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 «признавая </a:t>
            </a:r>
            <a:r>
              <a:rPr lang="ru-RU" sz="1200" kern="0" dirty="0">
                <a:solidFill>
                  <a:srgbClr val="3C230A"/>
                </a:solidFill>
                <a:latin typeface="Times New Roman"/>
              </a:rPr>
              <a:t>вклад, который международная стандартизация может внести в передачу технологии из развитых в развивающиеся </a:t>
            </a:r>
            <a:r>
              <a:rPr lang="ru-RU" sz="1200" kern="0" dirty="0" smtClean="0">
                <a:solidFill>
                  <a:srgbClr val="3C230A"/>
                </a:solidFill>
                <a:latin typeface="Times New Roman"/>
              </a:rPr>
              <a:t>страны»; «признавая</a:t>
            </a:r>
            <a:r>
              <a:rPr lang="ru-RU" sz="1200" kern="0" dirty="0">
                <a:solidFill>
                  <a:srgbClr val="3C230A"/>
                </a:solidFill>
                <a:latin typeface="Times New Roman"/>
              </a:rPr>
              <a:t>, что развивающиеся страны могут сталкиваться со специфическими трудностями при разработке и применении технических регламентов и стандартов и процедур оценки соответствия техническим регламентам и стандартам, и, желая содействовать им в этих </a:t>
            </a:r>
            <a:r>
              <a:rPr lang="ru-RU" sz="1200" kern="0" dirty="0" smtClean="0">
                <a:solidFill>
                  <a:srgbClr val="3C230A"/>
                </a:solidFill>
                <a:latin typeface="Times New Roman"/>
              </a:rPr>
              <a:t>усилиях».</a:t>
            </a:r>
          </a:p>
          <a:p>
            <a:pPr algn="just" defTabSz="457200">
              <a:buFont typeface="Arial"/>
            </a:pPr>
            <a:r>
              <a:rPr lang="ru-RU" sz="1200" kern="0" dirty="0" smtClean="0">
                <a:solidFill>
                  <a:srgbClr val="3C230A"/>
                </a:solidFill>
                <a:latin typeface="Times New Roman"/>
              </a:rPr>
              <a:t>Ст. 12.1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 Члены </a:t>
            </a:r>
            <a:r>
              <a:rPr lang="ru-RU" sz="1200" kern="0" dirty="0">
                <a:solidFill>
                  <a:srgbClr val="3C230A"/>
                </a:solidFill>
                <a:latin typeface="Times New Roman"/>
              </a:rPr>
              <a:t>обеспечивают членам </a:t>
            </a:r>
            <a:r>
              <a:rPr lang="ru-RU" sz="1200" kern="0" dirty="0" smtClean="0">
                <a:solidFill>
                  <a:srgbClr val="3C230A"/>
                </a:solidFill>
                <a:latin typeface="Times New Roman"/>
              </a:rPr>
              <a:t>– развивающимся </a:t>
            </a:r>
            <a:r>
              <a:rPr lang="ru-RU" sz="1200" kern="0" dirty="0">
                <a:solidFill>
                  <a:srgbClr val="3C230A"/>
                </a:solidFill>
                <a:latin typeface="Times New Roman"/>
              </a:rPr>
              <a:t>странам, являющимся участниками настоящего Соглашения, дифференцированный и более благоприятный режим путем выполнения следующих положений, а также путем выполнения соответствующих положений других статей настоящего Соглашения</a:t>
            </a:r>
            <a:r>
              <a:rPr lang="ru-RU" sz="1200" kern="0" dirty="0" smtClean="0">
                <a:solidFill>
                  <a:srgbClr val="3C230A"/>
                </a:solidFill>
                <a:latin typeface="Times New Roman"/>
              </a:rPr>
              <a:t>.</a:t>
            </a:r>
          </a:p>
          <a:p>
            <a:pPr algn="just" defTabSz="457200">
              <a:buFont typeface="Arial"/>
            </a:pPr>
            <a:r>
              <a:rPr lang="ru-RU" sz="1200" kern="0" dirty="0" smtClean="0">
                <a:solidFill>
                  <a:srgbClr val="3C230A"/>
                </a:solidFill>
                <a:latin typeface="Times New Roman"/>
              </a:rPr>
              <a:t>Ст. 12.2 и 12.3 </a:t>
            </a:r>
            <a:r>
              <a:rPr lang="ru-RU" sz="1200" kern="0" dirty="0">
                <a:solidFill>
                  <a:srgbClr val="3C230A"/>
                </a:solidFill>
                <a:latin typeface="Times New Roman"/>
              </a:rPr>
              <a:t>Соглашения о </a:t>
            </a:r>
            <a:r>
              <a:rPr lang="ru-RU" sz="1200" kern="0" dirty="0" err="1">
                <a:solidFill>
                  <a:srgbClr val="3C230A"/>
                </a:solidFill>
                <a:latin typeface="Times New Roman"/>
              </a:rPr>
              <a:t>ТБТ</a:t>
            </a:r>
            <a:r>
              <a:rPr lang="ru-RU" sz="1200" kern="0" dirty="0">
                <a:solidFill>
                  <a:srgbClr val="3C230A"/>
                </a:solidFill>
                <a:latin typeface="Times New Roman"/>
              </a:rPr>
              <a:t>: Члены </a:t>
            </a:r>
            <a:r>
              <a:rPr lang="ru-RU" sz="1200" kern="0" dirty="0" smtClean="0">
                <a:solidFill>
                  <a:srgbClr val="3C230A"/>
                </a:solidFill>
                <a:latin typeface="Times New Roman"/>
              </a:rPr>
              <a:t>ВТО обязаны учитывать особые </a:t>
            </a:r>
            <a:r>
              <a:rPr lang="ru-RU" sz="1200" kern="0" dirty="0">
                <a:solidFill>
                  <a:srgbClr val="3C230A"/>
                </a:solidFill>
                <a:latin typeface="Times New Roman"/>
              </a:rPr>
              <a:t>потребности </a:t>
            </a:r>
            <a:r>
              <a:rPr lang="ru-RU" sz="1200" kern="0" dirty="0" smtClean="0">
                <a:solidFill>
                  <a:srgbClr val="3C230A"/>
                </a:solidFill>
                <a:latin typeface="Times New Roman"/>
              </a:rPr>
              <a:t>развивающихся стран в </a:t>
            </a:r>
            <a:r>
              <a:rPr lang="ru-RU" sz="1200" kern="0" dirty="0">
                <a:solidFill>
                  <a:srgbClr val="3C230A"/>
                </a:solidFill>
                <a:latin typeface="Times New Roman"/>
              </a:rPr>
              <a:t>плане развития, а также </a:t>
            </a:r>
            <a:r>
              <a:rPr lang="ru-RU" sz="1200" kern="0" dirty="0" smtClean="0">
                <a:solidFill>
                  <a:srgbClr val="3C230A"/>
                </a:solidFill>
                <a:latin typeface="Times New Roman"/>
              </a:rPr>
              <a:t>их особые </a:t>
            </a:r>
            <a:r>
              <a:rPr lang="ru-RU" sz="1200" kern="0" dirty="0">
                <a:solidFill>
                  <a:srgbClr val="3C230A"/>
                </a:solidFill>
                <a:latin typeface="Times New Roman"/>
              </a:rPr>
              <a:t>финансовые и торговые </a:t>
            </a:r>
            <a:r>
              <a:rPr lang="ru-RU" sz="1200" kern="0" dirty="0" smtClean="0">
                <a:solidFill>
                  <a:srgbClr val="3C230A"/>
                </a:solidFill>
                <a:latin typeface="Times New Roman"/>
              </a:rPr>
              <a:t>потребности при </a:t>
            </a:r>
            <a:r>
              <a:rPr lang="ru-RU" sz="1200" kern="0" dirty="0">
                <a:solidFill>
                  <a:srgbClr val="3C230A"/>
                </a:solidFill>
                <a:latin typeface="Times New Roman"/>
              </a:rPr>
              <a:t>реализации Соглашения и </a:t>
            </a:r>
            <a:r>
              <a:rPr lang="ru-RU" sz="1200" kern="0" dirty="0" smtClean="0">
                <a:solidFill>
                  <a:srgbClr val="3C230A"/>
                </a:solidFill>
                <a:latin typeface="Times New Roman"/>
              </a:rPr>
              <a:t>при разработке / применении </a:t>
            </a:r>
            <a:r>
              <a:rPr lang="ru-RU" sz="1200" kern="0" dirty="0" err="1" smtClean="0">
                <a:solidFill>
                  <a:srgbClr val="3C230A"/>
                </a:solidFill>
                <a:latin typeface="Times New Roman"/>
              </a:rPr>
              <a:t>техрегламентов</a:t>
            </a:r>
            <a:r>
              <a:rPr lang="ru-RU" sz="1200" kern="0" dirty="0">
                <a:solidFill>
                  <a:srgbClr val="3C230A"/>
                </a:solidFill>
                <a:latin typeface="Times New Roman"/>
              </a:rPr>
              <a:t>, стандартов и </a:t>
            </a:r>
            <a:r>
              <a:rPr lang="ru-RU" sz="1200" kern="0" dirty="0" smtClean="0">
                <a:solidFill>
                  <a:srgbClr val="3C230A"/>
                </a:solidFill>
                <a:latin typeface="Times New Roman"/>
              </a:rPr>
              <a:t>ПОС.</a:t>
            </a:r>
          </a:p>
          <a:p>
            <a:pPr algn="just" defTabSz="457200">
              <a:buFont typeface="Arial"/>
            </a:pPr>
            <a:r>
              <a:rPr lang="ru-RU" sz="1200" kern="0" dirty="0" smtClean="0">
                <a:solidFill>
                  <a:srgbClr val="3C230A"/>
                </a:solidFill>
                <a:latin typeface="Times New Roman"/>
              </a:rPr>
              <a:t>Ст. 12.8 </a:t>
            </a:r>
            <a:r>
              <a:rPr lang="ru-RU" sz="1200" kern="0" dirty="0">
                <a:solidFill>
                  <a:srgbClr val="3C230A"/>
                </a:solidFill>
                <a:latin typeface="Times New Roman"/>
              </a:rPr>
              <a:t>Соглашения о </a:t>
            </a:r>
            <a:r>
              <a:rPr lang="ru-RU" sz="1200" kern="0" dirty="0" err="1">
                <a:solidFill>
                  <a:srgbClr val="3C230A"/>
                </a:solidFill>
                <a:latin typeface="Times New Roman"/>
              </a:rPr>
              <a:t>ТБТ</a:t>
            </a:r>
            <a:r>
              <a:rPr lang="ru-RU" sz="1200" kern="0" dirty="0" smtClean="0">
                <a:solidFill>
                  <a:srgbClr val="3C230A"/>
                </a:solidFill>
                <a:latin typeface="Times New Roman"/>
              </a:rPr>
              <a:t>: </a:t>
            </a:r>
            <a:r>
              <a:rPr lang="ru-RU" sz="1200" kern="0" dirty="0">
                <a:solidFill>
                  <a:srgbClr val="3C230A"/>
                </a:solidFill>
                <a:latin typeface="Times New Roman"/>
              </a:rPr>
              <a:t>Комитет по </a:t>
            </a:r>
            <a:r>
              <a:rPr lang="ru-RU" sz="1200" kern="0" dirty="0" err="1" smtClean="0">
                <a:solidFill>
                  <a:srgbClr val="3C230A"/>
                </a:solidFill>
                <a:latin typeface="Times New Roman"/>
              </a:rPr>
              <a:t>ТБТ</a:t>
            </a:r>
            <a:r>
              <a:rPr lang="ru-RU" sz="1200" kern="0" dirty="0" smtClean="0">
                <a:solidFill>
                  <a:srgbClr val="3C230A"/>
                </a:solidFill>
                <a:latin typeface="Times New Roman"/>
              </a:rPr>
              <a:t> вправе </a:t>
            </a:r>
            <a:r>
              <a:rPr lang="ru-RU" sz="1200" kern="0" dirty="0">
                <a:solidFill>
                  <a:srgbClr val="3C230A"/>
                </a:solidFill>
                <a:latin typeface="Times New Roman"/>
              </a:rPr>
              <a:t>предоставлять </a:t>
            </a:r>
            <a:r>
              <a:rPr lang="ru-RU" sz="1200" kern="0" dirty="0" smtClean="0">
                <a:solidFill>
                  <a:srgbClr val="3C230A"/>
                </a:solidFill>
                <a:latin typeface="Times New Roman"/>
              </a:rPr>
              <a:t>развивающимся странам по их запросу </a:t>
            </a:r>
            <a:r>
              <a:rPr lang="ru-RU" sz="1200" kern="0" dirty="0">
                <a:solidFill>
                  <a:srgbClr val="3C230A"/>
                </a:solidFill>
                <a:latin typeface="Times New Roman"/>
              </a:rPr>
              <a:t>четко определенные, ограниченные по срокам полные или частичные освобождения от обязательств </a:t>
            </a:r>
            <a:r>
              <a:rPr lang="ru-RU" sz="1200" kern="0" dirty="0" smtClean="0">
                <a:solidFill>
                  <a:srgbClr val="3C230A"/>
                </a:solidFill>
                <a:latin typeface="Times New Roman"/>
              </a:rPr>
              <a:t>по Соглашению о </a:t>
            </a:r>
            <a:r>
              <a:rPr lang="ru-RU" sz="1200" kern="0" dirty="0" err="1" smtClean="0">
                <a:solidFill>
                  <a:srgbClr val="3C230A"/>
                </a:solidFill>
                <a:latin typeface="Times New Roman"/>
              </a:rPr>
              <a:t>ТБТ</a:t>
            </a:r>
            <a:r>
              <a:rPr lang="ru-RU" sz="1200" kern="0" dirty="0" smtClean="0">
                <a:solidFill>
                  <a:srgbClr val="3C230A"/>
                </a:solidFill>
                <a:latin typeface="Times New Roman"/>
              </a:rPr>
              <a:t>.</a:t>
            </a:r>
          </a:p>
          <a:p>
            <a:pPr algn="just" defTabSz="457200">
              <a:buFont typeface="Arial"/>
            </a:pPr>
            <a:r>
              <a:rPr lang="ru-RU" sz="1200" kern="0" dirty="0" smtClean="0">
                <a:solidFill>
                  <a:srgbClr val="3C230A"/>
                </a:solidFill>
                <a:latin typeface="Times New Roman"/>
              </a:rPr>
              <a:t>Ст. 12.4</a:t>
            </a:r>
            <a:r>
              <a:rPr lang="ru-RU" sz="1200" kern="0" dirty="0">
                <a:solidFill>
                  <a:srgbClr val="3C230A"/>
                </a:solidFill>
                <a:latin typeface="Times New Roman"/>
              </a:rPr>
              <a:t> Соглашения о </a:t>
            </a:r>
            <a:r>
              <a:rPr lang="ru-RU" sz="1200" kern="0" dirty="0" err="1">
                <a:solidFill>
                  <a:srgbClr val="3C230A"/>
                </a:solidFill>
                <a:latin typeface="Times New Roman"/>
              </a:rPr>
              <a:t>ТБТ</a:t>
            </a:r>
            <a:r>
              <a:rPr lang="ru-RU" sz="1200" kern="0" dirty="0">
                <a:solidFill>
                  <a:srgbClr val="3C230A"/>
                </a:solidFill>
                <a:latin typeface="Times New Roman"/>
              </a:rPr>
              <a:t>: от </a:t>
            </a:r>
            <a:r>
              <a:rPr lang="ru-RU" sz="1200" kern="0" dirty="0" smtClean="0">
                <a:solidFill>
                  <a:srgbClr val="3C230A"/>
                </a:solidFill>
                <a:latin typeface="Times New Roman"/>
              </a:rPr>
              <a:t>членов ВТО – развивающихся </a:t>
            </a:r>
            <a:r>
              <a:rPr lang="ru-RU" sz="1200" kern="0" dirty="0">
                <a:solidFill>
                  <a:srgbClr val="3C230A"/>
                </a:solidFill>
                <a:latin typeface="Times New Roman"/>
              </a:rPr>
              <a:t>стран не следует ожидать использования международных стандартов в качестве основы для их </a:t>
            </a:r>
            <a:r>
              <a:rPr lang="ru-RU" sz="1200" kern="0" dirty="0" err="1" smtClean="0">
                <a:solidFill>
                  <a:srgbClr val="3C230A"/>
                </a:solidFill>
                <a:latin typeface="Times New Roman"/>
              </a:rPr>
              <a:t>техрегламентов</a:t>
            </a:r>
            <a:r>
              <a:rPr lang="ru-RU" sz="1200" kern="0" dirty="0" smtClean="0">
                <a:solidFill>
                  <a:srgbClr val="3C230A"/>
                </a:solidFill>
                <a:latin typeface="Times New Roman"/>
              </a:rPr>
              <a:t> </a:t>
            </a:r>
            <a:r>
              <a:rPr lang="ru-RU" sz="1200" kern="0" dirty="0">
                <a:solidFill>
                  <a:srgbClr val="3C230A"/>
                </a:solidFill>
                <a:latin typeface="Times New Roman"/>
              </a:rPr>
              <a:t>или </a:t>
            </a:r>
            <a:r>
              <a:rPr lang="ru-RU" sz="1200" kern="0" dirty="0" smtClean="0">
                <a:solidFill>
                  <a:srgbClr val="3C230A"/>
                </a:solidFill>
                <a:latin typeface="Times New Roman"/>
              </a:rPr>
              <a:t>стандартов (включая </a:t>
            </a:r>
            <a:r>
              <a:rPr lang="ru-RU" sz="1200" kern="0" dirty="0">
                <a:solidFill>
                  <a:srgbClr val="3C230A"/>
                </a:solidFill>
                <a:latin typeface="Times New Roman"/>
              </a:rPr>
              <a:t>методы </a:t>
            </a:r>
            <a:r>
              <a:rPr lang="ru-RU" sz="1200" kern="0" dirty="0" smtClean="0">
                <a:solidFill>
                  <a:srgbClr val="3C230A"/>
                </a:solidFill>
                <a:latin typeface="Times New Roman"/>
              </a:rPr>
              <a:t>испытаний), </a:t>
            </a:r>
            <a:r>
              <a:rPr lang="ru-RU" sz="1200" kern="0" dirty="0">
                <a:solidFill>
                  <a:srgbClr val="3C230A"/>
                </a:solidFill>
                <a:latin typeface="Times New Roman"/>
              </a:rPr>
              <a:t>которые не отвечают их потребностям развития, а также финансовым и торговым </a:t>
            </a:r>
            <a:r>
              <a:rPr lang="ru-RU" sz="1200" kern="0" dirty="0" smtClean="0">
                <a:solidFill>
                  <a:srgbClr val="3C230A"/>
                </a:solidFill>
                <a:latin typeface="Times New Roman"/>
              </a:rPr>
              <a:t>потребностям.</a:t>
            </a:r>
          </a:p>
          <a:p>
            <a:pPr algn="just" defTabSz="457200">
              <a:buFont typeface="Arial"/>
            </a:pPr>
            <a:r>
              <a:rPr lang="ru-RU" sz="1200" kern="0" dirty="0" smtClean="0">
                <a:solidFill>
                  <a:srgbClr val="3C230A"/>
                </a:solidFill>
                <a:latin typeface="Times New Roman"/>
              </a:rPr>
              <a:t>Ст. 12.6</a:t>
            </a:r>
            <a:r>
              <a:rPr lang="ru-RU" sz="1200" kern="0" dirty="0">
                <a:solidFill>
                  <a:srgbClr val="3C230A"/>
                </a:solidFill>
                <a:latin typeface="Times New Roman"/>
              </a:rPr>
              <a:t>: </a:t>
            </a:r>
            <a:r>
              <a:rPr lang="ru-RU" sz="1200" kern="0" dirty="0" smtClean="0">
                <a:solidFill>
                  <a:srgbClr val="3C230A"/>
                </a:solidFill>
                <a:latin typeface="Times New Roman"/>
              </a:rPr>
              <a:t>Члены </a:t>
            </a:r>
            <a:r>
              <a:rPr lang="ru-RU" sz="1200" kern="0" dirty="0">
                <a:solidFill>
                  <a:srgbClr val="3C230A"/>
                </a:solidFill>
                <a:latin typeface="Times New Roman"/>
              </a:rPr>
              <a:t>принимают доступные им разумные </a:t>
            </a:r>
            <a:r>
              <a:rPr lang="ru-RU" sz="1200" kern="0" dirty="0" smtClean="0">
                <a:solidFill>
                  <a:srgbClr val="3C230A"/>
                </a:solidFill>
                <a:latin typeface="Times New Roman"/>
              </a:rPr>
              <a:t>меры, </a:t>
            </a:r>
            <a:r>
              <a:rPr lang="ru-RU" sz="1200" kern="0" dirty="0">
                <a:solidFill>
                  <a:srgbClr val="3C230A"/>
                </a:solidFill>
                <a:latin typeface="Times New Roman"/>
              </a:rPr>
              <a:t>чтобы в случае запроса со стороны членов </a:t>
            </a:r>
            <a:r>
              <a:rPr lang="ru-RU" sz="1200" kern="0" dirty="0" smtClean="0">
                <a:solidFill>
                  <a:srgbClr val="3C230A"/>
                </a:solidFill>
                <a:latin typeface="Times New Roman"/>
              </a:rPr>
              <a:t>– развивающихся </a:t>
            </a:r>
            <a:r>
              <a:rPr lang="ru-RU" sz="1200" kern="0" dirty="0">
                <a:solidFill>
                  <a:srgbClr val="3C230A"/>
                </a:solidFill>
                <a:latin typeface="Times New Roman"/>
              </a:rPr>
              <a:t>стран </a:t>
            </a:r>
            <a:r>
              <a:rPr lang="ru-RU" sz="1200" kern="0" dirty="0" smtClean="0">
                <a:solidFill>
                  <a:srgbClr val="3C230A"/>
                </a:solidFill>
                <a:latin typeface="Times New Roman"/>
              </a:rPr>
              <a:t>межд. органы </a:t>
            </a:r>
            <a:r>
              <a:rPr lang="ru-RU" sz="1200" kern="0" dirty="0">
                <a:solidFill>
                  <a:srgbClr val="3C230A"/>
                </a:solidFill>
                <a:latin typeface="Times New Roman"/>
              </a:rPr>
              <a:t>по стандартизации изучали возможность применения и, </a:t>
            </a:r>
            <a:r>
              <a:rPr lang="ru-RU" sz="1200" kern="0" dirty="0" smtClean="0">
                <a:solidFill>
                  <a:srgbClr val="3C230A"/>
                </a:solidFill>
                <a:latin typeface="Times New Roman"/>
              </a:rPr>
              <a:t>если </a:t>
            </a:r>
            <a:r>
              <a:rPr lang="ru-RU" sz="1200" kern="0" dirty="0">
                <a:solidFill>
                  <a:srgbClr val="3C230A"/>
                </a:solidFill>
                <a:latin typeface="Times New Roman"/>
              </a:rPr>
              <a:t>это осуществимо, разрабатывали </a:t>
            </a:r>
            <a:r>
              <a:rPr lang="ru-RU" sz="1200" kern="0" dirty="0" smtClean="0">
                <a:solidFill>
                  <a:srgbClr val="3C230A"/>
                </a:solidFill>
                <a:latin typeface="Times New Roman"/>
              </a:rPr>
              <a:t>межд. стандарты для товаров</a:t>
            </a:r>
            <a:r>
              <a:rPr lang="ru-RU" sz="1200" kern="0" dirty="0">
                <a:solidFill>
                  <a:srgbClr val="3C230A"/>
                </a:solidFill>
                <a:latin typeface="Times New Roman"/>
              </a:rPr>
              <a:t>, представляющих особый интерес для членов </a:t>
            </a:r>
            <a:r>
              <a:rPr lang="ru-RU" sz="1200" kern="0" dirty="0" smtClean="0">
                <a:solidFill>
                  <a:srgbClr val="3C230A"/>
                </a:solidFill>
                <a:latin typeface="Times New Roman"/>
              </a:rPr>
              <a:t>– развивающихся стран.</a:t>
            </a:r>
          </a:p>
          <a:p>
            <a:pPr algn="just" defTabSz="457200">
              <a:buFont typeface="Arial"/>
            </a:pPr>
            <a:r>
              <a:rPr lang="ru-RU" sz="1200" kern="0" dirty="0" smtClean="0">
                <a:solidFill>
                  <a:srgbClr val="3C230A"/>
                </a:solidFill>
                <a:latin typeface="Times New Roman"/>
              </a:rPr>
              <a:t>США – ароматизированные сигареты (2012 г.), США – </a:t>
            </a:r>
            <a:r>
              <a:rPr lang="de-DE" sz="1200" kern="0" dirty="0" smtClean="0">
                <a:solidFill>
                  <a:srgbClr val="3C230A"/>
                </a:solidFill>
                <a:latin typeface="Times New Roman"/>
              </a:rPr>
              <a:t>COOL </a:t>
            </a:r>
            <a:r>
              <a:rPr lang="en-US" sz="1200" kern="0" dirty="0" smtClean="0">
                <a:solidFill>
                  <a:srgbClr val="3C230A"/>
                </a:solidFill>
                <a:latin typeface="Times New Roman"/>
              </a:rPr>
              <a:t>(2012</a:t>
            </a:r>
            <a:r>
              <a:rPr lang="ru-RU" sz="1200" kern="0" dirty="0" smtClean="0">
                <a:solidFill>
                  <a:srgbClr val="3C230A"/>
                </a:solidFill>
                <a:latin typeface="Times New Roman"/>
              </a:rPr>
              <a:t> г.): развивающиеся страны (Индонезия и Мексика соотв.) считали, что США нарушили свое </a:t>
            </a:r>
            <a:r>
              <a:rPr lang="ru-RU" sz="1200" kern="0" dirty="0" err="1" smtClean="0">
                <a:solidFill>
                  <a:srgbClr val="3C230A"/>
                </a:solidFill>
                <a:latin typeface="Times New Roman"/>
              </a:rPr>
              <a:t>обяз</a:t>
            </a:r>
            <a:r>
              <a:rPr lang="ru-RU" sz="1200" kern="0" dirty="0" smtClean="0">
                <a:solidFill>
                  <a:srgbClr val="3C230A"/>
                </a:solidFill>
                <a:latin typeface="Times New Roman"/>
              </a:rPr>
              <a:t>-во по ст. 12.3 Соглашения о </a:t>
            </a:r>
            <a:r>
              <a:rPr lang="ru-RU" sz="1200" kern="0" dirty="0" err="1" smtClean="0">
                <a:solidFill>
                  <a:srgbClr val="3C230A"/>
                </a:solidFill>
                <a:latin typeface="Times New Roman"/>
              </a:rPr>
              <a:t>ТБТ</a:t>
            </a:r>
            <a:r>
              <a:rPr lang="ru-RU" sz="1200" kern="0" dirty="0" smtClean="0">
                <a:solidFill>
                  <a:srgbClr val="3C230A"/>
                </a:solidFill>
                <a:latin typeface="Times New Roman"/>
              </a:rPr>
              <a:t>, т.к. не учли особые </a:t>
            </a:r>
            <a:r>
              <a:rPr lang="ru-RU" sz="1200" kern="0" dirty="0">
                <a:solidFill>
                  <a:srgbClr val="3C230A"/>
                </a:solidFill>
                <a:latin typeface="Times New Roman"/>
              </a:rPr>
              <a:t>потребности </a:t>
            </a:r>
            <a:r>
              <a:rPr lang="ru-RU" sz="1200" kern="0" dirty="0" smtClean="0">
                <a:solidFill>
                  <a:srgbClr val="3C230A"/>
                </a:solidFill>
                <a:latin typeface="Times New Roman"/>
              </a:rPr>
              <a:t>этих развивающихся </a:t>
            </a:r>
            <a:r>
              <a:rPr lang="ru-RU" sz="1200" kern="0" dirty="0">
                <a:solidFill>
                  <a:srgbClr val="3C230A"/>
                </a:solidFill>
                <a:latin typeface="Times New Roman"/>
              </a:rPr>
              <a:t>стран в плане </a:t>
            </a:r>
            <a:r>
              <a:rPr lang="ru-RU" sz="1200" kern="0" dirty="0" smtClean="0">
                <a:solidFill>
                  <a:srgbClr val="3C230A"/>
                </a:solidFill>
                <a:latin typeface="Times New Roman"/>
              </a:rPr>
              <a:t>развития и их </a:t>
            </a:r>
            <a:r>
              <a:rPr lang="ru-RU" sz="1200" kern="0" dirty="0">
                <a:solidFill>
                  <a:srgbClr val="3C230A"/>
                </a:solidFill>
                <a:latin typeface="Times New Roman"/>
              </a:rPr>
              <a:t>особые финансовые и торговые потребности при </a:t>
            </a:r>
            <a:r>
              <a:rPr lang="ru-RU" sz="1200" kern="0" dirty="0" smtClean="0">
                <a:solidFill>
                  <a:srgbClr val="3C230A"/>
                </a:solidFill>
                <a:latin typeface="Times New Roman"/>
              </a:rPr>
              <a:t>разработке </a:t>
            </a:r>
            <a:r>
              <a:rPr lang="ru-RU" sz="1200" kern="0" dirty="0">
                <a:solidFill>
                  <a:srgbClr val="3C230A"/>
                </a:solidFill>
                <a:latin typeface="Times New Roman"/>
              </a:rPr>
              <a:t>/ применении </a:t>
            </a:r>
            <a:r>
              <a:rPr lang="ru-RU" sz="1200" kern="0" dirty="0" err="1" smtClean="0">
                <a:solidFill>
                  <a:srgbClr val="3C230A"/>
                </a:solidFill>
                <a:latin typeface="Times New Roman"/>
              </a:rPr>
              <a:t>техрегламентов</a:t>
            </a:r>
            <a:r>
              <a:rPr lang="ru-RU" sz="1200" kern="0" dirty="0" smtClean="0">
                <a:solidFill>
                  <a:srgbClr val="3C230A"/>
                </a:solidFill>
                <a:latin typeface="Times New Roman"/>
              </a:rPr>
              <a:t>. </a:t>
            </a:r>
            <a:r>
              <a:rPr lang="ru-RU" sz="1200" kern="0" dirty="0" err="1" smtClean="0">
                <a:solidFill>
                  <a:srgbClr val="3C230A"/>
                </a:solidFill>
                <a:latin typeface="Times New Roman"/>
              </a:rPr>
              <a:t>ТГ</a:t>
            </a:r>
            <a:r>
              <a:rPr lang="ru-RU" sz="1200" kern="0" dirty="0" smtClean="0">
                <a:solidFill>
                  <a:srgbClr val="3C230A"/>
                </a:solidFill>
                <a:latin typeface="Times New Roman"/>
              </a:rPr>
              <a:t> в обоих случаях сослались на вывод </a:t>
            </a:r>
            <a:r>
              <a:rPr lang="ru-RU" sz="1200" kern="0" dirty="0" err="1" smtClean="0">
                <a:solidFill>
                  <a:srgbClr val="3C230A"/>
                </a:solidFill>
                <a:latin typeface="Times New Roman"/>
              </a:rPr>
              <a:t>ТГ</a:t>
            </a:r>
            <a:r>
              <a:rPr lang="ru-RU" sz="1200" kern="0" dirty="0" smtClean="0">
                <a:solidFill>
                  <a:srgbClr val="3C230A"/>
                </a:solidFill>
                <a:latin typeface="Times New Roman"/>
              </a:rPr>
              <a:t> в деле ЕС – одобрение и маркетинг биотехнологических товаров (2006 г.), которое касалось очень похожего положения – ст. 10.1 Соглашения о </a:t>
            </a:r>
            <a:r>
              <a:rPr lang="ru-RU" sz="1200" kern="0" dirty="0" err="1" smtClean="0">
                <a:solidFill>
                  <a:srgbClr val="3C230A"/>
                </a:solidFill>
                <a:latin typeface="Times New Roman"/>
              </a:rPr>
              <a:t>СФС</a:t>
            </a:r>
            <a:r>
              <a:rPr lang="ru-RU" sz="1200" kern="0" dirty="0" smtClean="0">
                <a:solidFill>
                  <a:srgbClr val="3C230A"/>
                </a:solidFill>
                <a:latin typeface="Times New Roman"/>
              </a:rPr>
              <a:t> мерах. </a:t>
            </a:r>
            <a:r>
              <a:rPr lang="ru-RU" sz="1200" kern="0" dirty="0">
                <a:solidFill>
                  <a:srgbClr val="3C230A"/>
                </a:solidFill>
                <a:latin typeface="Times New Roman"/>
              </a:rPr>
              <a:t>США – </a:t>
            </a:r>
            <a:r>
              <a:rPr lang="de-DE" sz="1200" kern="0" dirty="0" smtClean="0">
                <a:solidFill>
                  <a:srgbClr val="3C230A"/>
                </a:solidFill>
                <a:latin typeface="Times New Roman"/>
              </a:rPr>
              <a:t>COOL </a:t>
            </a:r>
            <a:r>
              <a:rPr lang="ru-RU" sz="1200" kern="0" dirty="0" smtClean="0">
                <a:solidFill>
                  <a:srgbClr val="3C230A"/>
                </a:solidFill>
                <a:latin typeface="Times New Roman"/>
              </a:rPr>
              <a:t>(2012 </a:t>
            </a:r>
            <a:r>
              <a:rPr lang="ru-RU" sz="1200" kern="0" dirty="0">
                <a:solidFill>
                  <a:srgbClr val="3C230A"/>
                </a:solidFill>
                <a:latin typeface="Times New Roman"/>
              </a:rPr>
              <a:t>г</a:t>
            </a:r>
            <a:r>
              <a:rPr lang="ru-RU" sz="1200" kern="0" dirty="0" smtClean="0">
                <a:solidFill>
                  <a:srgbClr val="3C230A"/>
                </a:solidFill>
                <a:latin typeface="Times New Roman"/>
              </a:rPr>
              <a:t>.) и </a:t>
            </a:r>
            <a:r>
              <a:rPr lang="ru-RU" sz="1200" kern="0" dirty="0">
                <a:solidFill>
                  <a:srgbClr val="3C230A"/>
                </a:solidFill>
                <a:latin typeface="Times New Roman"/>
              </a:rPr>
              <a:t>США – ароматизированные сигареты (2012 г</a:t>
            </a:r>
            <a:r>
              <a:rPr lang="ru-RU" sz="1200" kern="0" dirty="0" smtClean="0">
                <a:solidFill>
                  <a:srgbClr val="3C230A"/>
                </a:solidFill>
                <a:latin typeface="Times New Roman"/>
              </a:rPr>
              <a:t>.), доклады </a:t>
            </a:r>
            <a:r>
              <a:rPr lang="ru-RU" sz="1200" kern="0" dirty="0" err="1" smtClean="0">
                <a:solidFill>
                  <a:srgbClr val="3C230A"/>
                </a:solidFill>
                <a:latin typeface="Times New Roman"/>
              </a:rPr>
              <a:t>ТГ</a:t>
            </a:r>
            <a:r>
              <a:rPr lang="ru-RU" sz="1200" kern="0" dirty="0" smtClean="0">
                <a:solidFill>
                  <a:srgbClr val="3C230A"/>
                </a:solidFill>
                <a:latin typeface="Times New Roman"/>
              </a:rPr>
              <a:t>: Мексика / Индонезия (соответственно) не доказала, что США не «учли особые потребности» Мексики/Индонезии. США не обязаны согласовывать свой </a:t>
            </a:r>
            <a:r>
              <a:rPr lang="ru-RU" sz="1200" kern="0" dirty="0" err="1" smtClean="0">
                <a:solidFill>
                  <a:srgbClr val="3C230A"/>
                </a:solidFill>
                <a:latin typeface="Times New Roman"/>
              </a:rPr>
              <a:t>техрегламент</a:t>
            </a:r>
            <a:r>
              <a:rPr lang="ru-RU" sz="1200" kern="0" dirty="0" smtClean="0">
                <a:solidFill>
                  <a:srgbClr val="3C230A"/>
                </a:solidFill>
                <a:latin typeface="Times New Roman"/>
              </a:rPr>
              <a:t> с развивающимися странами.</a:t>
            </a:r>
            <a:endParaRPr lang="ru-RU" sz="12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22</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15982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
            <a:ext cx="9144000" cy="883920"/>
          </a:xfrm>
        </p:spPr>
        <p:txBody>
          <a:bodyPr vert="horz" lIns="91440" tIns="45720" rIns="91440" bIns="45720" rtlCol="0" anchor="ctr">
            <a:noAutofit/>
          </a:bodyPr>
          <a:lstStyle/>
          <a:p>
            <a:pPr algn="l"/>
            <a:r>
              <a:rPr lang="ru-RU" sz="2800" b="1" kern="0" dirty="0" smtClean="0">
                <a:solidFill>
                  <a:srgbClr val="00A3DF"/>
                </a:solidFill>
                <a:latin typeface="Times New Roman"/>
              </a:rPr>
              <a:t>Институциональные положения </a:t>
            </a:r>
            <a:r>
              <a:rPr lang="ru-RU" sz="2800" b="1" kern="0" dirty="0">
                <a:solidFill>
                  <a:srgbClr val="00A3DF"/>
                </a:solidFill>
                <a:latin typeface="Times New Roman"/>
              </a:rPr>
              <a:t>Соглашения о </a:t>
            </a:r>
            <a:r>
              <a:rPr lang="ru-RU" sz="2800" b="1" kern="0" dirty="0" err="1" smtClean="0">
                <a:solidFill>
                  <a:srgbClr val="00A3DF"/>
                </a:solidFill>
                <a:latin typeface="Times New Roman"/>
              </a:rPr>
              <a:t>ТБТ</a:t>
            </a:r>
            <a:endParaRPr lang="en-US" sz="2800" b="1" kern="0" dirty="0">
              <a:solidFill>
                <a:srgbClr val="00A3DF"/>
              </a:solidFill>
              <a:latin typeface="Times New Roman"/>
            </a:endParaRPr>
          </a:p>
        </p:txBody>
      </p:sp>
      <p:sp>
        <p:nvSpPr>
          <p:cNvPr id="3" name="Content Placeholder 2"/>
          <p:cNvSpPr>
            <a:spLocks noGrp="1"/>
          </p:cNvSpPr>
          <p:nvPr>
            <p:ph idx="1"/>
          </p:nvPr>
        </p:nvSpPr>
        <p:spPr>
          <a:xfrm>
            <a:off x="381000" y="990600"/>
            <a:ext cx="8586786" cy="5486400"/>
          </a:xfrm>
        </p:spPr>
        <p:txBody>
          <a:bodyPr vert="horz" lIns="91440" tIns="45720" rIns="91440" bIns="45720" rtlCol="0">
            <a:noAutofit/>
          </a:bodyPr>
          <a:lstStyle/>
          <a:p>
            <a:pPr algn="just" defTabSz="457200">
              <a:buFont typeface="Arial"/>
            </a:pPr>
            <a:r>
              <a:rPr lang="ru-RU" sz="1100" u="sng" kern="0" dirty="0">
                <a:solidFill>
                  <a:srgbClr val="3C230A"/>
                </a:solidFill>
                <a:latin typeface="Times New Roman"/>
              </a:rPr>
              <a:t>Комитет </a:t>
            </a:r>
            <a:r>
              <a:rPr lang="ru-RU" sz="1100" u="sng" kern="0" dirty="0" smtClean="0">
                <a:solidFill>
                  <a:srgbClr val="3C230A"/>
                </a:solidFill>
                <a:latin typeface="Times New Roman"/>
              </a:rPr>
              <a:t>по </a:t>
            </a:r>
            <a:r>
              <a:rPr lang="ru-RU" sz="1100" u="sng" kern="0" dirty="0" err="1" smtClean="0">
                <a:solidFill>
                  <a:srgbClr val="3C230A"/>
                </a:solidFill>
                <a:latin typeface="Times New Roman"/>
              </a:rPr>
              <a:t>ТБТ</a:t>
            </a:r>
            <a:r>
              <a:rPr lang="ru-RU" sz="1100" kern="0" dirty="0" smtClean="0">
                <a:solidFill>
                  <a:srgbClr val="3C230A"/>
                </a:solidFill>
                <a:latin typeface="Times New Roman"/>
              </a:rPr>
              <a:t> – ст. 13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представители </a:t>
            </a:r>
            <a:r>
              <a:rPr lang="ru-RU" sz="1100" kern="0" dirty="0">
                <a:solidFill>
                  <a:srgbClr val="3C230A"/>
                </a:solidFill>
                <a:latin typeface="Times New Roman"/>
              </a:rPr>
              <a:t>от каждого </a:t>
            </a:r>
            <a:r>
              <a:rPr lang="ru-RU" sz="1100" kern="0" dirty="0" smtClean="0">
                <a:solidFill>
                  <a:srgbClr val="3C230A"/>
                </a:solidFill>
                <a:latin typeface="Times New Roman"/>
              </a:rPr>
              <a:t>члена ВТО. </a:t>
            </a:r>
            <a:r>
              <a:rPr lang="ru-RU" sz="1100" kern="0" dirty="0">
                <a:solidFill>
                  <a:srgbClr val="3C230A"/>
                </a:solidFill>
                <a:latin typeface="Times New Roman"/>
              </a:rPr>
              <a:t>Комитет избирает своего председателя и собирается по мере необходимости, но не реже </a:t>
            </a:r>
            <a:r>
              <a:rPr lang="ru-RU" sz="1100" kern="0" dirty="0" smtClean="0">
                <a:solidFill>
                  <a:srgbClr val="3C230A"/>
                </a:solidFill>
                <a:latin typeface="Times New Roman"/>
              </a:rPr>
              <a:t>1 раза </a:t>
            </a:r>
            <a:r>
              <a:rPr lang="ru-RU" sz="1100" kern="0" dirty="0">
                <a:solidFill>
                  <a:srgbClr val="3C230A"/>
                </a:solidFill>
                <a:latin typeface="Times New Roman"/>
              </a:rPr>
              <a:t>в </a:t>
            </a:r>
            <a:r>
              <a:rPr lang="ru-RU" sz="1100" kern="0" dirty="0" smtClean="0">
                <a:solidFill>
                  <a:srgbClr val="3C230A"/>
                </a:solidFill>
                <a:latin typeface="Times New Roman"/>
              </a:rPr>
              <a:t>год (напр., в 2012 г. провел 2 встречи). Задача Комитета: предоставить </a:t>
            </a:r>
            <a:r>
              <a:rPr lang="ru-RU" sz="1100" kern="0" dirty="0">
                <a:solidFill>
                  <a:srgbClr val="3C230A"/>
                </a:solidFill>
                <a:latin typeface="Times New Roman"/>
              </a:rPr>
              <a:t>членам </a:t>
            </a:r>
            <a:r>
              <a:rPr lang="ru-RU" sz="1100" kern="0" dirty="0" smtClean="0">
                <a:solidFill>
                  <a:srgbClr val="3C230A"/>
                </a:solidFill>
                <a:latin typeface="Times New Roman"/>
              </a:rPr>
              <a:t>ВТО возможность </a:t>
            </a:r>
            <a:r>
              <a:rPr lang="ru-RU" sz="1100" kern="0" dirty="0">
                <a:solidFill>
                  <a:srgbClr val="3C230A"/>
                </a:solidFill>
                <a:latin typeface="Times New Roman"/>
              </a:rPr>
              <a:t>провести консультации по любым вопросам, касающимся функционирования </a:t>
            </a:r>
            <a:r>
              <a:rPr lang="ru-RU" sz="1100" kern="0" dirty="0" smtClean="0">
                <a:solidFill>
                  <a:srgbClr val="3C230A"/>
                </a:solidFill>
                <a:latin typeface="Times New Roman"/>
              </a:rPr>
              <a:t>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или </a:t>
            </a:r>
            <a:r>
              <a:rPr lang="ru-RU" sz="1100" kern="0" dirty="0">
                <a:solidFill>
                  <a:srgbClr val="3C230A"/>
                </a:solidFill>
                <a:latin typeface="Times New Roman"/>
              </a:rPr>
              <a:t>реализации его целей, а также выполняет такие обязанности, какие возлагаются на него по </a:t>
            </a:r>
            <a:r>
              <a:rPr lang="ru-RU" sz="1100" kern="0" dirty="0" smtClean="0">
                <a:solidFill>
                  <a:srgbClr val="3C230A"/>
                </a:solidFill>
                <a:latin typeface="Times New Roman"/>
              </a:rPr>
              <a:t>Соглашению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или членами.</a:t>
            </a:r>
          </a:p>
          <a:p>
            <a:pPr algn="just" defTabSz="457200">
              <a:buFont typeface="Arial"/>
            </a:pPr>
            <a:r>
              <a:rPr lang="ru-RU" sz="1100" kern="0" dirty="0" smtClean="0">
                <a:solidFill>
                  <a:srgbClr val="3C230A"/>
                </a:solidFill>
                <a:latin typeface="Times New Roman"/>
              </a:rPr>
              <a:t>Напр., Комитет по </a:t>
            </a:r>
            <a:r>
              <a:rPr lang="ru-RU" sz="1100" kern="0" dirty="0" err="1" smtClean="0">
                <a:solidFill>
                  <a:srgbClr val="3C230A"/>
                </a:solidFill>
                <a:latin typeface="Times New Roman"/>
              </a:rPr>
              <a:t>ТБТ</a:t>
            </a:r>
            <a:r>
              <a:rPr lang="ru-RU" sz="1100" kern="0" dirty="0" smtClean="0">
                <a:solidFill>
                  <a:srgbClr val="3C230A"/>
                </a:solidFill>
                <a:latin typeface="Times New Roman"/>
              </a:rPr>
              <a:t> работал как форум для обсуждения т.н. </a:t>
            </a:r>
            <a:r>
              <a:rPr lang="en-US" sz="1100" kern="0" dirty="0" smtClean="0">
                <a:solidFill>
                  <a:srgbClr val="3C230A"/>
                </a:solidFill>
                <a:latin typeface="Times New Roman"/>
              </a:rPr>
              <a:t>“specific trade concerns”</a:t>
            </a:r>
            <a:r>
              <a:rPr lang="ru-RU" sz="1100" kern="0" dirty="0" smtClean="0">
                <a:solidFill>
                  <a:srgbClr val="3C230A"/>
                </a:solidFill>
                <a:latin typeface="Times New Roman"/>
              </a:rPr>
              <a:t>  («вопросов особой озабоченности в торговле») применительно к планируемым разными членами ВТО мерами, о которых эти члены уведомляли Комитет, или к применению существующих мер. Секретариат ВТО собирает инфо о текущем состоянии дел в «вопросах </a:t>
            </a:r>
            <a:r>
              <a:rPr lang="ru-RU" sz="1100" kern="0" dirty="0">
                <a:solidFill>
                  <a:srgbClr val="3C230A"/>
                </a:solidFill>
                <a:latin typeface="Times New Roman"/>
              </a:rPr>
              <a:t>особой озабоченности в торговле</a:t>
            </a:r>
            <a:r>
              <a:rPr lang="ru-RU" sz="1100" kern="0" dirty="0" smtClean="0">
                <a:solidFill>
                  <a:srgbClr val="3C230A"/>
                </a:solidFill>
                <a:latin typeface="Times New Roman"/>
              </a:rPr>
              <a:t>», поднятых членами ВТО в рамках Комитета по </a:t>
            </a:r>
            <a:r>
              <a:rPr lang="ru-RU" sz="1100" kern="0" dirty="0" err="1" smtClean="0">
                <a:solidFill>
                  <a:srgbClr val="3C230A"/>
                </a:solidFill>
                <a:latin typeface="Times New Roman"/>
              </a:rPr>
              <a:t>ТБТ</a:t>
            </a:r>
            <a:r>
              <a:rPr lang="ru-RU" sz="1100" kern="0" dirty="0" smtClean="0">
                <a:solidFill>
                  <a:srgbClr val="3C230A"/>
                </a:solidFill>
                <a:latin typeface="Times New Roman"/>
              </a:rPr>
              <a:t>.</a:t>
            </a:r>
          </a:p>
          <a:p>
            <a:pPr algn="just" defTabSz="457200">
              <a:buFont typeface="Arial"/>
            </a:pPr>
            <a:r>
              <a:rPr lang="ru-RU" sz="1100" kern="0" dirty="0" smtClean="0">
                <a:solidFill>
                  <a:srgbClr val="3C230A"/>
                </a:solidFill>
                <a:latin typeface="Times New Roman"/>
              </a:rPr>
              <a:t>Комитет </a:t>
            </a:r>
            <a:r>
              <a:rPr lang="ru-RU" sz="1100" kern="0" dirty="0">
                <a:solidFill>
                  <a:srgbClr val="3C230A"/>
                </a:solidFill>
                <a:latin typeface="Times New Roman"/>
              </a:rPr>
              <a:t>по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готовит ежегодные обзоры имплементации и действия Соглашения по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В конце каждого 3-летнего периода Комитет по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предпринимает глубокое изучение действия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в это время Комитет по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может рекомендовать членам ВТО внести изменения в Соглашение о </a:t>
            </a:r>
            <a:r>
              <a:rPr lang="ru-RU" sz="1100" kern="0" dirty="0" err="1" smtClean="0">
                <a:solidFill>
                  <a:srgbClr val="3C230A"/>
                </a:solidFill>
                <a:latin typeface="Times New Roman"/>
              </a:rPr>
              <a:t>ТБТ</a:t>
            </a:r>
            <a:r>
              <a:rPr lang="ru-RU" sz="1100" kern="0" dirty="0">
                <a:solidFill>
                  <a:srgbClr val="3C230A"/>
                </a:solidFill>
                <a:latin typeface="Times New Roman"/>
              </a:rPr>
              <a:t>, если сочтет их необходимыми, </a:t>
            </a:r>
            <a:r>
              <a:rPr lang="ru-RU" sz="1100" kern="0" dirty="0" smtClean="0">
                <a:solidFill>
                  <a:srgbClr val="3C230A"/>
                </a:solidFill>
                <a:latin typeface="Times New Roman"/>
              </a:rPr>
              <a:t>чтобы «обеспечить </a:t>
            </a:r>
            <a:r>
              <a:rPr lang="ru-RU" sz="1100" kern="0" dirty="0">
                <a:solidFill>
                  <a:srgbClr val="3C230A"/>
                </a:solidFill>
                <a:latin typeface="Times New Roman"/>
              </a:rPr>
              <a:t>взаимную экономическую выгоду и баланс прав и </a:t>
            </a:r>
            <a:r>
              <a:rPr lang="ru-RU" sz="1100" kern="0" dirty="0" smtClean="0">
                <a:solidFill>
                  <a:srgbClr val="3C230A"/>
                </a:solidFill>
                <a:latin typeface="Times New Roman"/>
              </a:rPr>
              <a:t>обязанностей» (ст. 15.4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a:t>
            </a:r>
          </a:p>
          <a:p>
            <a:pPr algn="just" defTabSz="457200">
              <a:buFont typeface="Arial"/>
            </a:pPr>
            <a:r>
              <a:rPr lang="ru-RU" sz="1100" kern="0" dirty="0" smtClean="0">
                <a:solidFill>
                  <a:srgbClr val="3C230A"/>
                </a:solidFill>
                <a:latin typeface="Times New Roman"/>
              </a:rPr>
              <a:t>Хотя Комитет по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и не столь «плодовит», как Комитет по </a:t>
            </a:r>
            <a:r>
              <a:rPr lang="ru-RU" sz="1100" kern="0" dirty="0" err="1" smtClean="0">
                <a:solidFill>
                  <a:srgbClr val="3C230A"/>
                </a:solidFill>
                <a:latin typeface="Times New Roman"/>
              </a:rPr>
              <a:t>СФС</a:t>
            </a:r>
            <a:r>
              <a:rPr lang="ru-RU" sz="1100" kern="0" dirty="0" smtClean="0">
                <a:solidFill>
                  <a:srgbClr val="3C230A"/>
                </a:solidFill>
                <a:latin typeface="Times New Roman"/>
              </a:rPr>
              <a:t> мерам, он принял ряд важных решений и рекомендаций, напр., Решение 2000 г. о принципах разработки межд. стандартов, руководств и рекомендаций относительно ст. 2, 5 и Приложения 3 к Соглашению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США – Тунец </a:t>
            </a:r>
            <a:r>
              <a:rPr lang="de-DE" sz="1100" kern="0" dirty="0" smtClean="0">
                <a:solidFill>
                  <a:srgbClr val="3C230A"/>
                </a:solidFill>
                <a:latin typeface="Times New Roman"/>
              </a:rPr>
              <a:t>II </a:t>
            </a:r>
            <a:r>
              <a:rPr lang="ru-RU" sz="1100" kern="0" dirty="0" smtClean="0">
                <a:solidFill>
                  <a:srgbClr val="3C230A"/>
                </a:solidFill>
                <a:latin typeface="Times New Roman"/>
              </a:rPr>
              <a:t>(Мексика) (2012 г.), доклад АО: это решение является «последующее </a:t>
            </a:r>
            <a:r>
              <a:rPr lang="ru-RU" sz="1100" kern="0" dirty="0">
                <a:solidFill>
                  <a:srgbClr val="3C230A"/>
                </a:solidFill>
                <a:latin typeface="Times New Roman"/>
              </a:rPr>
              <a:t>соглашение между участниками относительно толкования договора или применения его </a:t>
            </a:r>
            <a:r>
              <a:rPr lang="ru-RU" sz="1100" kern="0" dirty="0" smtClean="0">
                <a:solidFill>
                  <a:srgbClr val="3C230A"/>
                </a:solidFill>
                <a:latin typeface="Times New Roman"/>
              </a:rPr>
              <a:t>положений» по смыслу ст. 31(3)(а) Венской конвенции о праве межд. договоров (1969 г.).</a:t>
            </a:r>
          </a:p>
          <a:p>
            <a:pPr algn="just" defTabSz="457200">
              <a:buFont typeface="Arial"/>
            </a:pPr>
            <a:r>
              <a:rPr lang="ru-RU" sz="1100" u="sng" kern="0" dirty="0" smtClean="0">
                <a:solidFill>
                  <a:srgbClr val="3C230A"/>
                </a:solidFill>
                <a:latin typeface="Times New Roman"/>
              </a:rPr>
              <a:t>Разрешение споров по Соглашению </a:t>
            </a:r>
            <a:r>
              <a:rPr lang="ru-RU" sz="1100" u="sng" kern="0" dirty="0">
                <a:solidFill>
                  <a:srgbClr val="3C230A"/>
                </a:solidFill>
                <a:latin typeface="Times New Roman"/>
              </a:rPr>
              <a:t>о </a:t>
            </a:r>
            <a:r>
              <a:rPr lang="ru-RU" sz="1100" u="sng" kern="0" dirty="0" err="1">
                <a:solidFill>
                  <a:srgbClr val="3C230A"/>
                </a:solidFill>
                <a:latin typeface="Times New Roman"/>
              </a:rPr>
              <a:t>ТБТ</a:t>
            </a:r>
            <a:r>
              <a:rPr lang="ru-RU" sz="1100" kern="0" dirty="0">
                <a:solidFill>
                  <a:srgbClr val="3C230A"/>
                </a:solidFill>
                <a:latin typeface="Times New Roman"/>
              </a:rPr>
              <a:t>: </a:t>
            </a:r>
            <a:r>
              <a:rPr lang="ru-RU" sz="1100" kern="0" dirty="0" smtClean="0">
                <a:solidFill>
                  <a:srgbClr val="3C230A"/>
                </a:solidFill>
                <a:latin typeface="Times New Roman"/>
              </a:rPr>
              <a:t>Орган </a:t>
            </a:r>
            <a:r>
              <a:rPr lang="ru-RU" sz="1100" kern="0" dirty="0">
                <a:solidFill>
                  <a:srgbClr val="3C230A"/>
                </a:solidFill>
                <a:latin typeface="Times New Roman"/>
              </a:rPr>
              <a:t>по разрешению </a:t>
            </a:r>
            <a:r>
              <a:rPr lang="ru-RU" sz="1100" kern="0" dirty="0" smtClean="0">
                <a:solidFill>
                  <a:srgbClr val="3C230A"/>
                </a:solidFill>
                <a:latin typeface="Times New Roman"/>
              </a:rPr>
              <a:t>споров, с </a:t>
            </a:r>
            <a:r>
              <a:rPr lang="ru-RU" sz="1100" kern="0" dirty="0">
                <a:solidFill>
                  <a:srgbClr val="3C230A"/>
                </a:solidFill>
                <a:latin typeface="Times New Roman"/>
              </a:rPr>
              <a:t>соблюдением положений </a:t>
            </a:r>
            <a:r>
              <a:rPr lang="ru-RU" sz="1100" kern="0" dirty="0" smtClean="0">
                <a:solidFill>
                  <a:srgbClr val="3C230A"/>
                </a:solidFill>
                <a:latin typeface="Times New Roman"/>
              </a:rPr>
              <a:t>(</a:t>
            </a:r>
            <a:r>
              <a:rPr lang="en-US" sz="1100" i="1" kern="0" dirty="0" smtClean="0">
                <a:solidFill>
                  <a:srgbClr val="3C230A"/>
                </a:solidFill>
                <a:latin typeface="Times New Roman"/>
              </a:rPr>
              <a:t>mutatis mutandis</a:t>
            </a:r>
            <a:r>
              <a:rPr lang="ru-RU" sz="1100" kern="0" dirty="0" smtClean="0">
                <a:solidFill>
                  <a:srgbClr val="3C230A"/>
                </a:solidFill>
                <a:latin typeface="Times New Roman"/>
              </a:rPr>
              <a:t>) ст. </a:t>
            </a:r>
            <a:r>
              <a:rPr lang="de-DE" sz="1100" kern="0" dirty="0" smtClean="0">
                <a:solidFill>
                  <a:srgbClr val="3C230A"/>
                </a:solidFill>
                <a:latin typeface="Times New Roman"/>
              </a:rPr>
              <a:t>XXII </a:t>
            </a:r>
            <a:r>
              <a:rPr lang="ru-RU" sz="1100" kern="0" dirty="0" smtClean="0">
                <a:solidFill>
                  <a:srgbClr val="3C230A"/>
                </a:solidFill>
                <a:latin typeface="Times New Roman"/>
              </a:rPr>
              <a:t>и </a:t>
            </a:r>
            <a:r>
              <a:rPr lang="de-DE" sz="1100" kern="0" dirty="0" smtClean="0">
                <a:solidFill>
                  <a:srgbClr val="3C230A"/>
                </a:solidFill>
                <a:latin typeface="Times New Roman"/>
              </a:rPr>
              <a:t>XXIII </a:t>
            </a:r>
            <a:r>
              <a:rPr lang="ru-RU" sz="1100" kern="0" dirty="0" smtClean="0">
                <a:solidFill>
                  <a:srgbClr val="3C230A"/>
                </a:solidFill>
                <a:latin typeface="Times New Roman"/>
              </a:rPr>
              <a:t>ГАТТ </a:t>
            </a:r>
            <a:r>
              <a:rPr lang="ru-RU" sz="1100" kern="0" dirty="0">
                <a:solidFill>
                  <a:srgbClr val="3C230A"/>
                </a:solidFill>
                <a:latin typeface="Times New Roman"/>
              </a:rPr>
              <a:t>1994, которые были развиты и применены </a:t>
            </a:r>
            <a:r>
              <a:rPr lang="ru-RU" sz="1100" kern="0" dirty="0" smtClean="0">
                <a:solidFill>
                  <a:srgbClr val="3C230A"/>
                </a:solidFill>
                <a:latin typeface="Times New Roman"/>
              </a:rPr>
              <a:t>в Договоренности о </a:t>
            </a:r>
            <a:r>
              <a:rPr lang="ru-RU" sz="1100" kern="0" dirty="0">
                <a:solidFill>
                  <a:srgbClr val="3C230A"/>
                </a:solidFill>
                <a:latin typeface="Times New Roman"/>
              </a:rPr>
              <a:t>разрешении </a:t>
            </a:r>
            <a:r>
              <a:rPr lang="ru-RU" sz="1100" kern="0" dirty="0" smtClean="0">
                <a:solidFill>
                  <a:srgbClr val="3C230A"/>
                </a:solidFill>
                <a:latin typeface="Times New Roman"/>
              </a:rPr>
              <a:t>споров (ст. 14.1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 несколько спец. / доп. правил (ст. 14.2 – 14.4. и Приложение 2 к Соглашению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Напр., по </a:t>
            </a:r>
            <a:r>
              <a:rPr lang="ru-RU" sz="1100" kern="0" dirty="0">
                <a:solidFill>
                  <a:srgbClr val="3C230A"/>
                </a:solidFill>
                <a:latin typeface="Times New Roman"/>
              </a:rPr>
              <a:t>просьбе </a:t>
            </a:r>
            <a:r>
              <a:rPr lang="ru-RU" sz="1100" kern="0" dirty="0" smtClean="0">
                <a:solidFill>
                  <a:srgbClr val="3C230A"/>
                </a:solidFill>
                <a:latin typeface="Times New Roman"/>
              </a:rPr>
              <a:t>1 из сторон </a:t>
            </a:r>
            <a:r>
              <a:rPr lang="ru-RU" sz="1100" kern="0" dirty="0">
                <a:solidFill>
                  <a:srgbClr val="3C230A"/>
                </a:solidFill>
                <a:latin typeface="Times New Roman"/>
              </a:rPr>
              <a:t>спора </a:t>
            </a:r>
            <a:r>
              <a:rPr lang="ru-RU" sz="1100" kern="0" dirty="0" err="1" smtClean="0">
                <a:solidFill>
                  <a:srgbClr val="3C230A"/>
                </a:solidFill>
                <a:latin typeface="Times New Roman"/>
              </a:rPr>
              <a:t>ТГ</a:t>
            </a:r>
            <a:r>
              <a:rPr lang="ru-RU" sz="1100" kern="0" dirty="0" smtClean="0">
                <a:solidFill>
                  <a:srgbClr val="3C230A"/>
                </a:solidFill>
                <a:latin typeface="Times New Roman"/>
              </a:rPr>
              <a:t> может </a:t>
            </a:r>
            <a:r>
              <a:rPr lang="ru-RU" sz="1100" kern="0" dirty="0">
                <a:solidFill>
                  <a:srgbClr val="3C230A"/>
                </a:solidFill>
                <a:latin typeface="Times New Roman"/>
              </a:rPr>
              <a:t>создавать техническую экспертную группу для оказания помощи в вопросах технического характера, требующих детального рассмотрения со стороны </a:t>
            </a:r>
            <a:r>
              <a:rPr lang="ru-RU" sz="1100" kern="0" dirty="0" smtClean="0">
                <a:solidFill>
                  <a:srgbClr val="3C230A"/>
                </a:solidFill>
                <a:latin typeface="Times New Roman"/>
              </a:rPr>
              <a:t>экспертов. Однако в деле ЕС – асбест (2001 г.) </a:t>
            </a:r>
            <a:r>
              <a:rPr lang="ru-RU" sz="1100" kern="0" dirty="0" err="1" smtClean="0">
                <a:solidFill>
                  <a:srgbClr val="3C230A"/>
                </a:solidFill>
                <a:latin typeface="Times New Roman"/>
              </a:rPr>
              <a:t>ТГ</a:t>
            </a:r>
            <a:r>
              <a:rPr lang="ru-RU" sz="1100" kern="0" dirty="0" smtClean="0">
                <a:solidFill>
                  <a:srgbClr val="3C230A"/>
                </a:solidFill>
                <a:latin typeface="Times New Roman"/>
              </a:rPr>
              <a:t> решила обратиться к экспертам на индивидуальной основе (т.е. не создавая группу из экспертов). Ст. 14.4: </a:t>
            </a:r>
            <a:r>
              <a:rPr lang="ru-RU" sz="1100" kern="0" dirty="0" err="1" smtClean="0">
                <a:solidFill>
                  <a:srgbClr val="3C230A"/>
                </a:solidFill>
                <a:latin typeface="Times New Roman"/>
              </a:rPr>
              <a:t>ТБТ</a:t>
            </a:r>
            <a:r>
              <a:rPr lang="ru-RU" sz="1100" kern="0" dirty="0" smtClean="0">
                <a:solidFill>
                  <a:srgbClr val="3C230A"/>
                </a:solidFill>
                <a:latin typeface="Times New Roman"/>
              </a:rPr>
              <a:t>, введенные региональными и местными органами власти и неправительственными органами, также могут быть оспорены в </a:t>
            </a:r>
            <a:r>
              <a:rPr lang="ru-RU" sz="1100" kern="0" dirty="0" err="1" smtClean="0">
                <a:solidFill>
                  <a:srgbClr val="3C230A"/>
                </a:solidFill>
                <a:latin typeface="Times New Roman"/>
              </a:rPr>
              <a:t>ОРС</a:t>
            </a:r>
            <a:r>
              <a:rPr lang="ru-RU" sz="1100" kern="0" dirty="0" smtClean="0">
                <a:solidFill>
                  <a:srgbClr val="3C230A"/>
                </a:solidFill>
                <a:latin typeface="Times New Roman"/>
              </a:rPr>
              <a:t> ВТО.</a:t>
            </a:r>
          </a:p>
          <a:p>
            <a:pPr algn="just" defTabSz="457200">
              <a:buFont typeface="Arial"/>
              <a:buChar char="•"/>
            </a:pPr>
            <a:r>
              <a:rPr lang="ru-RU" sz="1100" kern="0" dirty="0" smtClean="0">
                <a:solidFill>
                  <a:srgbClr val="3C230A"/>
                </a:solidFill>
                <a:latin typeface="Times New Roman"/>
              </a:rPr>
              <a:t>Техническое содействие (ст. 11 Соглашения о </a:t>
            </a:r>
            <a:r>
              <a:rPr lang="ru-RU" sz="1100" kern="0" dirty="0" err="1" smtClean="0">
                <a:solidFill>
                  <a:srgbClr val="3C230A"/>
                </a:solidFill>
                <a:latin typeface="Times New Roman"/>
              </a:rPr>
              <a:t>ТБТ</a:t>
            </a:r>
            <a:r>
              <a:rPr lang="ru-RU" sz="1100" kern="0" dirty="0" smtClean="0">
                <a:solidFill>
                  <a:srgbClr val="3C230A"/>
                </a:solidFill>
                <a:latin typeface="Times New Roman"/>
              </a:rPr>
              <a:t>): члены ВТО по </a:t>
            </a:r>
            <a:r>
              <a:rPr lang="ru-RU" sz="1100" kern="0" dirty="0">
                <a:solidFill>
                  <a:srgbClr val="3C230A"/>
                </a:solidFill>
                <a:latin typeface="Times New Roman"/>
              </a:rPr>
              <a:t>запросу консультируют других </a:t>
            </a:r>
            <a:r>
              <a:rPr lang="ru-RU" sz="1100" kern="0" dirty="0" smtClean="0">
                <a:solidFill>
                  <a:srgbClr val="3C230A"/>
                </a:solidFill>
                <a:latin typeface="Times New Roman"/>
              </a:rPr>
              <a:t>членов (особенно развивающиеся страны) </a:t>
            </a:r>
            <a:r>
              <a:rPr lang="ru-RU" sz="1100" kern="0" dirty="0">
                <a:solidFill>
                  <a:srgbClr val="3C230A"/>
                </a:solidFill>
                <a:latin typeface="Times New Roman"/>
              </a:rPr>
              <a:t>по вопросам разработки </a:t>
            </a:r>
            <a:r>
              <a:rPr lang="ru-RU" sz="1100" kern="0" dirty="0" err="1" smtClean="0">
                <a:solidFill>
                  <a:srgbClr val="3C230A"/>
                </a:solidFill>
                <a:latin typeface="Times New Roman"/>
              </a:rPr>
              <a:t>техрегламентов</a:t>
            </a:r>
            <a:r>
              <a:rPr lang="ru-RU" sz="1100" kern="0" dirty="0" smtClean="0">
                <a:solidFill>
                  <a:srgbClr val="3C230A"/>
                </a:solidFill>
                <a:latin typeface="Times New Roman"/>
              </a:rPr>
              <a:t>. Прежде всего это касается создания органов или правовых рамок., регулирующих разработку </a:t>
            </a:r>
            <a:r>
              <a:rPr lang="ru-RU" sz="1100" kern="0" dirty="0" err="1" smtClean="0">
                <a:solidFill>
                  <a:srgbClr val="3C230A"/>
                </a:solidFill>
                <a:latin typeface="Times New Roman"/>
              </a:rPr>
              <a:t>техрегламентов</a:t>
            </a:r>
            <a:r>
              <a:rPr lang="ru-RU" sz="1100" kern="0" dirty="0" smtClean="0">
                <a:solidFill>
                  <a:srgbClr val="3C230A"/>
                </a:solidFill>
                <a:latin typeface="Times New Roman"/>
              </a:rPr>
              <a:t>, стандартов и ПОС. Запрашиваемый член ВТО должен помогать запрашивающему члену ВТО в выполнении </a:t>
            </a:r>
            <a:r>
              <a:rPr lang="ru-RU" sz="1100" kern="0" dirty="0" err="1" smtClean="0">
                <a:solidFill>
                  <a:srgbClr val="3C230A"/>
                </a:solidFill>
                <a:latin typeface="Times New Roman"/>
              </a:rPr>
              <a:t>техрегламентов</a:t>
            </a:r>
            <a:r>
              <a:rPr lang="ru-RU" sz="1100" kern="0" dirty="0" smtClean="0">
                <a:solidFill>
                  <a:srgbClr val="3C230A"/>
                </a:solidFill>
                <a:latin typeface="Times New Roman"/>
              </a:rPr>
              <a:t> запрашиваемого члена и в участии в работе межд. органов по стандартизации. При предоставлении консультаций и </a:t>
            </a:r>
            <a:r>
              <a:rPr lang="ru-RU" sz="1100" kern="0" dirty="0" err="1" smtClean="0">
                <a:solidFill>
                  <a:srgbClr val="3C230A"/>
                </a:solidFill>
                <a:latin typeface="Times New Roman"/>
              </a:rPr>
              <a:t>техсодействия</a:t>
            </a:r>
            <a:r>
              <a:rPr lang="ru-RU" sz="1100" kern="0" dirty="0" smtClean="0">
                <a:solidFill>
                  <a:srgbClr val="3C230A"/>
                </a:solidFill>
                <a:latin typeface="Times New Roman"/>
              </a:rPr>
              <a:t> по ст. 11 члены ВТО должны давать приоритет потребностям наименее развитых стран – членов ВТО.</a:t>
            </a:r>
            <a:endParaRPr lang="ru-RU" sz="11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23</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044953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
            <a:ext cx="8229600" cy="1143000"/>
          </a:xfrm>
        </p:spPr>
        <p:txBody>
          <a:bodyPr vert="horz" lIns="91440" tIns="45720" rIns="91440" bIns="45720" rtlCol="0" anchor="ctr">
            <a:normAutofit/>
          </a:bodyPr>
          <a:lstStyle/>
          <a:p>
            <a:pPr algn="l"/>
            <a:r>
              <a:rPr lang="ru-RU" sz="3600" b="1" kern="0" dirty="0" smtClean="0">
                <a:solidFill>
                  <a:srgbClr val="00A3DF"/>
                </a:solidFill>
                <a:latin typeface="Times New Roman"/>
              </a:rPr>
              <a:t>Введение</a:t>
            </a:r>
            <a:endParaRPr lang="en-US" sz="3600" b="1" kern="0" dirty="0">
              <a:solidFill>
                <a:srgbClr val="00A3DF"/>
              </a:solidFill>
              <a:latin typeface="Times New Roman"/>
            </a:endParaRPr>
          </a:p>
        </p:txBody>
      </p:sp>
      <p:sp>
        <p:nvSpPr>
          <p:cNvPr id="3" name="Content Placeholder 2"/>
          <p:cNvSpPr>
            <a:spLocks noGrp="1"/>
          </p:cNvSpPr>
          <p:nvPr>
            <p:ph idx="1"/>
          </p:nvPr>
        </p:nvSpPr>
        <p:spPr>
          <a:xfrm>
            <a:off x="304800" y="972343"/>
            <a:ext cx="8382000" cy="5809457"/>
          </a:xfrm>
        </p:spPr>
        <p:txBody>
          <a:bodyPr vert="horz" lIns="91440" tIns="45720" rIns="91440" bIns="45720" rtlCol="0">
            <a:noAutofit/>
          </a:bodyPr>
          <a:lstStyle/>
          <a:p>
            <a:pPr algn="just" defTabSz="457200">
              <a:buFont typeface="Arial"/>
              <a:buChar char="•"/>
            </a:pPr>
            <a:r>
              <a:rPr lang="ru-RU" sz="1200" kern="0" dirty="0" smtClean="0">
                <a:solidFill>
                  <a:srgbClr val="3C230A"/>
                </a:solidFill>
                <a:latin typeface="Times New Roman" panose="02020603050405020304" pitchFamily="18" charset="0"/>
                <a:cs typeface="Times New Roman" panose="02020603050405020304" pitchFamily="18" charset="0"/>
              </a:rPr>
              <a:t>Со временем значение тарифов и количественных ограничений (как барьеров в торговле товарами) постепенно снизилось. В то время как члены ВТО продолжают сохранять бдительность и предпринимать усилия по дальнейшей либерализации касательно этих традиционных барьеров в торговле, регулятивные меры по торговле товарами бросают многосторонней торговой системе более значительный вызов,</a:t>
            </a:r>
          </a:p>
          <a:p>
            <a:pPr algn="just" defTabSz="457200">
              <a:buFont typeface="Arial"/>
              <a:buChar char="•"/>
            </a:pPr>
            <a:r>
              <a:rPr lang="ru-RU" sz="1200" kern="0" dirty="0" smtClean="0">
                <a:solidFill>
                  <a:srgbClr val="3C230A"/>
                </a:solidFill>
                <a:latin typeface="Times New Roman" panose="02020603050405020304" pitchFamily="18" charset="0"/>
                <a:cs typeface="Times New Roman" panose="02020603050405020304" pitchFamily="18" charset="0"/>
              </a:rPr>
              <a:t>Эти регулятивные меры могут принимать форму технических барьеров в торговле (</a:t>
            </a:r>
            <a:r>
              <a:rPr lang="ru-RU" sz="1200" kern="0" dirty="0" err="1" smtClean="0">
                <a:solidFill>
                  <a:srgbClr val="3C230A"/>
                </a:solidFill>
                <a:latin typeface="Times New Roman" panose="02020603050405020304" pitchFamily="18" charset="0"/>
                <a:cs typeface="Times New Roman" panose="02020603050405020304" pitchFamily="18" charset="0"/>
              </a:rPr>
              <a:t>ТБТ</a:t>
            </a:r>
            <a:r>
              <a:rPr lang="ru-RU" sz="1200" kern="0" dirty="0" smtClean="0">
                <a:solidFill>
                  <a:srgbClr val="3C230A"/>
                </a:solidFill>
                <a:latin typeface="Times New Roman" panose="02020603050405020304" pitchFamily="18" charset="0"/>
                <a:cs typeface="Times New Roman" panose="02020603050405020304" pitchFamily="18" charset="0"/>
              </a:rPr>
              <a:t>) или санитарных и фитосанитарных мер (</a:t>
            </a:r>
            <a:r>
              <a:rPr lang="ru-RU" sz="1200" kern="0" dirty="0" err="1" smtClean="0">
                <a:solidFill>
                  <a:srgbClr val="3C230A"/>
                </a:solidFill>
                <a:latin typeface="Times New Roman" panose="02020603050405020304" pitchFamily="18" charset="0"/>
                <a:cs typeface="Times New Roman" panose="02020603050405020304" pitchFamily="18" charset="0"/>
              </a:rPr>
              <a:t>СФС</a:t>
            </a:r>
            <a:r>
              <a:rPr lang="ru-RU" sz="1200" kern="0" dirty="0" smtClean="0">
                <a:solidFill>
                  <a:srgbClr val="3C230A"/>
                </a:solidFill>
                <a:latin typeface="Times New Roman" panose="02020603050405020304" pitchFamily="18" charset="0"/>
                <a:cs typeface="Times New Roman" panose="02020603050405020304" pitchFamily="18" charset="0"/>
              </a:rPr>
              <a:t>).</a:t>
            </a:r>
            <a:r>
              <a:rPr lang="ru-RU" sz="1200" kern="0" dirty="0">
                <a:solidFill>
                  <a:srgbClr val="3C230A"/>
                </a:solidFill>
                <a:latin typeface="Times New Roman" panose="02020603050405020304" pitchFamily="18" charset="0"/>
                <a:cs typeface="Times New Roman" panose="02020603050405020304" pitchFamily="18" charset="0"/>
              </a:rPr>
              <a:t> </a:t>
            </a:r>
            <a:r>
              <a:rPr lang="ru-RU" sz="1200" kern="0" dirty="0" smtClean="0">
                <a:solidFill>
                  <a:srgbClr val="3C230A"/>
                </a:solidFill>
                <a:latin typeface="Times New Roman" panose="02020603050405020304" pitchFamily="18" charset="0"/>
                <a:cs typeface="Times New Roman" panose="02020603050405020304" pitchFamily="18" charset="0"/>
              </a:rPr>
              <a:t>Общее: они выходят за пределы общих правил, применимых к нетарифным барьерам (содержатся в ГАТТ 1994 г.). Эти общие правила направлены на искоренение негативного влияния нетарифных мер на международную торговлю, прежде всего запрещая такие меры (это касается количественных ограничений) или обеспечивая их недискриминационное применение (это касается внутренних налоговых и регулятивных мер).</a:t>
            </a:r>
          </a:p>
          <a:p>
            <a:pPr algn="just" defTabSz="457200">
              <a:buFont typeface="Arial"/>
              <a:buChar char="•"/>
            </a:pPr>
            <a:r>
              <a:rPr lang="ru-RU" sz="1200" kern="0" dirty="0" smtClean="0">
                <a:solidFill>
                  <a:srgbClr val="3C230A"/>
                </a:solidFill>
                <a:latin typeface="Times New Roman" panose="02020603050405020304" pitchFamily="18" charset="0"/>
                <a:cs typeface="Times New Roman" panose="02020603050405020304" pitchFamily="18" charset="0"/>
              </a:rPr>
              <a:t>Правила, применимые к </a:t>
            </a:r>
            <a:r>
              <a:rPr lang="ru-RU" sz="1200" kern="0" dirty="0" err="1" smtClean="0">
                <a:solidFill>
                  <a:srgbClr val="3C230A"/>
                </a:solidFill>
                <a:latin typeface="Times New Roman" panose="02020603050405020304" pitchFamily="18" charset="0"/>
                <a:cs typeface="Times New Roman" panose="02020603050405020304" pitchFamily="18" charset="0"/>
              </a:rPr>
              <a:t>ТБТ</a:t>
            </a:r>
            <a:r>
              <a:rPr lang="ru-RU" sz="1200" kern="0" dirty="0" smtClean="0">
                <a:solidFill>
                  <a:srgbClr val="3C230A"/>
                </a:solidFill>
                <a:latin typeface="Times New Roman" panose="02020603050405020304" pitchFamily="18" charset="0"/>
                <a:cs typeface="Times New Roman" panose="02020603050405020304" pitchFamily="18" charset="0"/>
              </a:rPr>
              <a:t> (установлены в Соглашении о </a:t>
            </a:r>
            <a:r>
              <a:rPr lang="ru-RU" sz="1200" kern="0" dirty="0" err="1" smtClean="0">
                <a:solidFill>
                  <a:srgbClr val="3C230A"/>
                </a:solidFill>
                <a:latin typeface="Times New Roman" panose="02020603050405020304" pitchFamily="18" charset="0"/>
                <a:cs typeface="Times New Roman" panose="02020603050405020304" pitchFamily="18" charset="0"/>
              </a:rPr>
              <a:t>ТБТ</a:t>
            </a:r>
            <a:r>
              <a:rPr lang="ru-RU" sz="1200" kern="0" dirty="0" smtClean="0">
                <a:solidFill>
                  <a:srgbClr val="3C230A"/>
                </a:solidFill>
                <a:latin typeface="Times New Roman" panose="02020603050405020304" pitchFamily="18" charset="0"/>
                <a:cs typeface="Times New Roman" panose="02020603050405020304" pitchFamily="18" charset="0"/>
              </a:rPr>
              <a:t>) и к </a:t>
            </a:r>
            <a:r>
              <a:rPr lang="ru-RU" sz="1200" kern="0" dirty="0" err="1" smtClean="0">
                <a:solidFill>
                  <a:srgbClr val="3C230A"/>
                </a:solidFill>
                <a:latin typeface="Times New Roman" panose="02020603050405020304" pitchFamily="18" charset="0"/>
                <a:cs typeface="Times New Roman" panose="02020603050405020304" pitchFamily="18" charset="0"/>
              </a:rPr>
              <a:t>СФС</a:t>
            </a:r>
            <a:r>
              <a:rPr lang="ru-RU" sz="1200" kern="0" dirty="0" smtClean="0">
                <a:solidFill>
                  <a:srgbClr val="3C230A"/>
                </a:solidFill>
                <a:latin typeface="Times New Roman" panose="02020603050405020304" pitchFamily="18" charset="0"/>
                <a:cs typeface="Times New Roman" panose="02020603050405020304" pitchFamily="18" charset="0"/>
              </a:rPr>
              <a:t> мерам (установлены в Соглашении о </a:t>
            </a:r>
            <a:r>
              <a:rPr lang="ru-RU" sz="1200" kern="0" dirty="0" err="1" smtClean="0">
                <a:solidFill>
                  <a:srgbClr val="3C230A"/>
                </a:solidFill>
                <a:latin typeface="Times New Roman" panose="02020603050405020304" pitchFamily="18" charset="0"/>
                <a:cs typeface="Times New Roman" panose="02020603050405020304" pitchFamily="18" charset="0"/>
              </a:rPr>
              <a:t>СФС</a:t>
            </a:r>
            <a:r>
              <a:rPr lang="ru-RU" sz="1200" kern="0" dirty="0" smtClean="0">
                <a:solidFill>
                  <a:srgbClr val="3C230A"/>
                </a:solidFill>
                <a:latin typeface="Times New Roman" panose="02020603050405020304" pitchFamily="18" charset="0"/>
                <a:cs typeface="Times New Roman" panose="02020603050405020304" pitchFamily="18" charset="0"/>
              </a:rPr>
              <a:t> мерах), идут дальше: они регулируют нетарифные барьеры в торговле также путем гармонизации регулирования. Соответствующие положения Соглашений о </a:t>
            </a:r>
            <a:r>
              <a:rPr lang="ru-RU" sz="1200" kern="0" dirty="0" err="1" smtClean="0">
                <a:solidFill>
                  <a:srgbClr val="3C230A"/>
                </a:solidFill>
                <a:latin typeface="Times New Roman" panose="02020603050405020304" pitchFamily="18" charset="0"/>
                <a:cs typeface="Times New Roman" panose="02020603050405020304" pitchFamily="18" charset="0"/>
              </a:rPr>
              <a:t>ТБТ</a:t>
            </a:r>
            <a:r>
              <a:rPr lang="ru-RU" sz="1200" kern="0" dirty="0" smtClean="0">
                <a:solidFill>
                  <a:srgbClr val="3C230A"/>
                </a:solidFill>
                <a:latin typeface="Times New Roman" panose="02020603050405020304" pitchFamily="18" charset="0"/>
                <a:cs typeface="Times New Roman" panose="02020603050405020304" pitchFamily="18" charset="0"/>
              </a:rPr>
              <a:t> и о </a:t>
            </a:r>
            <a:r>
              <a:rPr lang="ru-RU" sz="1200" kern="0" dirty="0" err="1" smtClean="0">
                <a:solidFill>
                  <a:srgbClr val="3C230A"/>
                </a:solidFill>
                <a:latin typeface="Times New Roman" panose="02020603050405020304" pitchFamily="18" charset="0"/>
                <a:cs typeface="Times New Roman" panose="02020603050405020304" pitchFamily="18" charset="0"/>
              </a:rPr>
              <a:t>СФС</a:t>
            </a:r>
            <a:r>
              <a:rPr lang="ru-RU" sz="1200" kern="0" dirty="0" smtClean="0">
                <a:solidFill>
                  <a:srgbClr val="3C230A"/>
                </a:solidFill>
                <a:latin typeface="Times New Roman" panose="02020603050405020304" pitchFamily="18" charset="0"/>
                <a:cs typeface="Times New Roman" panose="02020603050405020304" pitchFamily="18" charset="0"/>
              </a:rPr>
              <a:t> мерах призывают членов ВТО гармонизировать их национальные </a:t>
            </a:r>
            <a:r>
              <a:rPr lang="ru-RU" sz="1200" kern="0" dirty="0" err="1" smtClean="0">
                <a:solidFill>
                  <a:srgbClr val="3C230A"/>
                </a:solidFill>
                <a:latin typeface="Times New Roman" panose="02020603050405020304" pitchFamily="18" charset="0"/>
                <a:cs typeface="Times New Roman" panose="02020603050405020304" pitchFamily="18" charset="0"/>
              </a:rPr>
              <a:t>ТБТ</a:t>
            </a:r>
            <a:r>
              <a:rPr lang="ru-RU" sz="1200" kern="0" dirty="0" smtClean="0">
                <a:solidFill>
                  <a:srgbClr val="3C230A"/>
                </a:solidFill>
                <a:latin typeface="Times New Roman" panose="02020603050405020304" pitchFamily="18" charset="0"/>
                <a:cs typeface="Times New Roman" panose="02020603050405020304" pitchFamily="18" charset="0"/>
              </a:rPr>
              <a:t> и </a:t>
            </a:r>
            <a:r>
              <a:rPr lang="ru-RU" sz="1200" kern="0" dirty="0" err="1" smtClean="0">
                <a:solidFill>
                  <a:srgbClr val="3C230A"/>
                </a:solidFill>
                <a:latin typeface="Times New Roman" panose="02020603050405020304" pitchFamily="18" charset="0"/>
                <a:cs typeface="Times New Roman" panose="02020603050405020304" pitchFamily="18" charset="0"/>
              </a:rPr>
              <a:t>СФС</a:t>
            </a:r>
            <a:r>
              <a:rPr lang="ru-RU" sz="1200" kern="0" dirty="0" smtClean="0">
                <a:solidFill>
                  <a:srgbClr val="3C230A"/>
                </a:solidFill>
                <a:latin typeface="Times New Roman" panose="02020603050405020304" pitchFamily="18" charset="0"/>
                <a:cs typeface="Times New Roman" panose="02020603050405020304" pitchFamily="18" charset="0"/>
              </a:rPr>
              <a:t> меры  со стандартами, установленными соответствующими международными органами.</a:t>
            </a:r>
          </a:p>
          <a:p>
            <a:pPr algn="just" defTabSz="457200">
              <a:buFont typeface="Arial"/>
              <a:buChar char="•"/>
            </a:pPr>
            <a:r>
              <a:rPr lang="ru-RU" sz="1200" kern="0" dirty="0" err="1" smtClean="0">
                <a:solidFill>
                  <a:srgbClr val="3C230A"/>
                </a:solidFill>
                <a:latin typeface="Times New Roman" panose="02020603050405020304" pitchFamily="18" charset="0"/>
                <a:cs typeface="Times New Roman" panose="02020603050405020304" pitchFamily="18" charset="0"/>
              </a:rPr>
              <a:t>ТБТ</a:t>
            </a:r>
            <a:r>
              <a:rPr lang="ru-RU" sz="1200" kern="0" dirty="0" smtClean="0">
                <a:solidFill>
                  <a:srgbClr val="3C230A"/>
                </a:solidFill>
                <a:latin typeface="Times New Roman" panose="02020603050405020304" pitchFamily="18" charset="0"/>
                <a:cs typeface="Times New Roman" panose="02020603050405020304" pitchFamily="18" charset="0"/>
              </a:rPr>
              <a:t> присутствуют буквально везде в современном мире: ко внутренним и внешним характеристикам всех товаров и к способам их производства применяются определенные требования. Целями этих требований часто является защита жизни и здоровья людей, животных и растений, окружающей среды, прав потребителей, предотвращение незаконного поведения (напр., обмана), защита и поощрение многих других ценностей и интересов общества. </a:t>
            </a:r>
          </a:p>
          <a:p>
            <a:pPr algn="just" defTabSz="457200">
              <a:buFont typeface="Arial"/>
              <a:buChar char="•"/>
            </a:pPr>
            <a:r>
              <a:rPr lang="ru-RU" sz="1200" kern="0" dirty="0" smtClean="0">
                <a:solidFill>
                  <a:srgbClr val="3C230A"/>
                </a:solidFill>
                <a:latin typeface="Times New Roman" panose="02020603050405020304" pitchFamily="18" charset="0"/>
                <a:cs typeface="Times New Roman" panose="02020603050405020304" pitchFamily="18" charset="0"/>
              </a:rPr>
              <a:t>Эти требования могут быть обязательными, установленными </a:t>
            </a:r>
            <a:r>
              <a:rPr lang="ru-RU" sz="1200" kern="0" dirty="0">
                <a:solidFill>
                  <a:srgbClr val="3C230A"/>
                </a:solidFill>
                <a:latin typeface="Times New Roman" panose="02020603050405020304" pitchFamily="18" charset="0"/>
                <a:cs typeface="Times New Roman" panose="02020603050405020304" pitchFamily="18" charset="0"/>
              </a:rPr>
              <a:t>и </a:t>
            </a:r>
            <a:r>
              <a:rPr lang="ru-RU" sz="1200" kern="0" dirty="0" smtClean="0">
                <a:solidFill>
                  <a:srgbClr val="3C230A"/>
                </a:solidFill>
                <a:latin typeface="Times New Roman" panose="02020603050405020304" pitchFamily="18" charset="0"/>
                <a:cs typeface="Times New Roman" panose="02020603050405020304" pitchFamily="18" charset="0"/>
              </a:rPr>
              <a:t>контролируемыми государством. Однако чаще их устанавливают национальные негосударственные органы по стандартизации. Эти требования не обязательны, но общеприняты в деловой среде данной страны. В обоих случаях эти технические требования могут быть прекрасным барьером для международной торговли, даже если они не применяются дискриминирующим образом. Дело в том, что различия в регулятивных требованиях в разных странах повышают стоимость производимого товара и усложняют доступ на рынок для экспортеров. Кроме того, процедуры, используемые для проверки того, соответствует ли товар некоторым обязательным или добровольным требованиям, могут препятствовать торговле. </a:t>
            </a:r>
            <a:r>
              <a:rPr lang="ru-RU" sz="1200" kern="0" dirty="0" err="1" smtClean="0">
                <a:solidFill>
                  <a:srgbClr val="3C230A"/>
                </a:solidFill>
                <a:latin typeface="Times New Roman" panose="02020603050405020304" pitchFamily="18" charset="0"/>
                <a:cs typeface="Times New Roman" panose="02020603050405020304" pitchFamily="18" charset="0"/>
              </a:rPr>
              <a:t>ТБТ</a:t>
            </a:r>
            <a:r>
              <a:rPr lang="ru-RU" sz="1200" kern="0" dirty="0" smtClean="0">
                <a:solidFill>
                  <a:srgbClr val="3C230A"/>
                </a:solidFill>
                <a:latin typeface="Times New Roman" panose="02020603050405020304" pitchFamily="18" charset="0"/>
                <a:cs typeface="Times New Roman" panose="02020603050405020304" pitchFamily="18" charset="0"/>
              </a:rPr>
              <a:t> могут быть средством скрытого протекционизма.</a:t>
            </a:r>
          </a:p>
          <a:p>
            <a:pPr algn="just" defTabSz="457200">
              <a:buFont typeface="Arial"/>
              <a:buChar char="•"/>
            </a:pPr>
            <a:r>
              <a:rPr lang="ru-RU" sz="1200" kern="0" dirty="0" smtClean="0">
                <a:solidFill>
                  <a:srgbClr val="3C230A"/>
                </a:solidFill>
                <a:latin typeface="Times New Roman" panose="02020603050405020304" pitchFamily="18" charset="0"/>
                <a:cs typeface="Times New Roman" panose="02020603050405020304" pitchFamily="18" charset="0"/>
              </a:rPr>
              <a:t>По состояни</a:t>
            </a:r>
            <a:r>
              <a:rPr lang="ru-RU" sz="1200" kern="0" dirty="0">
                <a:solidFill>
                  <a:srgbClr val="3C230A"/>
                </a:solidFill>
                <a:latin typeface="Times New Roman" panose="02020603050405020304" pitchFamily="18" charset="0"/>
                <a:cs typeface="Times New Roman" panose="02020603050405020304" pitchFamily="18" charset="0"/>
              </a:rPr>
              <a:t>ю</a:t>
            </a:r>
            <a:r>
              <a:rPr lang="ru-RU" sz="1200" kern="0" dirty="0" smtClean="0">
                <a:solidFill>
                  <a:srgbClr val="3C230A"/>
                </a:solidFill>
                <a:latin typeface="Times New Roman" panose="02020603050405020304" pitchFamily="18" charset="0"/>
                <a:cs typeface="Times New Roman" panose="02020603050405020304" pitchFamily="18" charset="0"/>
              </a:rPr>
              <a:t> на 01.10.2015 г. </a:t>
            </a:r>
            <a:r>
              <a:rPr lang="ru-RU" sz="1200" kern="0" dirty="0" err="1" smtClean="0">
                <a:solidFill>
                  <a:srgbClr val="3C230A"/>
                </a:solidFill>
                <a:latin typeface="Times New Roman" panose="02020603050405020304" pitchFamily="18" charset="0"/>
                <a:cs typeface="Times New Roman" panose="02020603050405020304" pitchFamily="18" charset="0"/>
              </a:rPr>
              <a:t>ОРС</a:t>
            </a:r>
            <a:r>
              <a:rPr lang="ru-RU" sz="1200" kern="0" dirty="0" smtClean="0">
                <a:solidFill>
                  <a:srgbClr val="3C230A"/>
                </a:solidFill>
                <a:latin typeface="Times New Roman" panose="02020603050405020304" pitchFamily="18" charset="0"/>
                <a:cs typeface="Times New Roman" panose="02020603050405020304" pitchFamily="18" charset="0"/>
              </a:rPr>
              <a:t> ВТО счел в 6 спорах, что члены ВТО нарушили свои обязательства по Соглашению о </a:t>
            </a:r>
            <a:r>
              <a:rPr lang="ru-RU" sz="1200" kern="0" dirty="0" err="1" smtClean="0">
                <a:solidFill>
                  <a:srgbClr val="3C230A"/>
                </a:solidFill>
                <a:latin typeface="Times New Roman" panose="02020603050405020304" pitchFamily="18" charset="0"/>
                <a:cs typeface="Times New Roman" panose="02020603050405020304" pitchFamily="18" charset="0"/>
              </a:rPr>
              <a:t>ТБТ</a:t>
            </a:r>
            <a:r>
              <a:rPr lang="ru-RU" sz="1200" kern="0" dirty="0" smtClean="0">
                <a:solidFill>
                  <a:srgbClr val="3C230A"/>
                </a:solidFill>
                <a:latin typeface="Times New Roman" panose="02020603050405020304" pitchFamily="18" charset="0"/>
                <a:cs typeface="Times New Roman" panose="02020603050405020304" pitchFamily="18" charset="0"/>
              </a:rPr>
              <a:t>: ЕС – сардины (2002 г.), США – ароматизированные сигареты (2012 г.), США – тунец </a:t>
            </a:r>
            <a:r>
              <a:rPr lang="de-DE" sz="1200" kern="0" dirty="0" smtClean="0">
                <a:solidFill>
                  <a:srgbClr val="3C230A"/>
                </a:solidFill>
                <a:latin typeface="Times New Roman" panose="02020603050405020304" pitchFamily="18" charset="0"/>
                <a:cs typeface="Times New Roman" panose="02020603050405020304" pitchFamily="18" charset="0"/>
              </a:rPr>
              <a:t>II</a:t>
            </a:r>
            <a:r>
              <a:rPr lang="en-US" sz="1200" kern="0" dirty="0" smtClean="0">
                <a:solidFill>
                  <a:srgbClr val="3C230A"/>
                </a:solidFill>
                <a:latin typeface="Times New Roman" panose="02020603050405020304" pitchFamily="18" charset="0"/>
                <a:cs typeface="Times New Roman" panose="02020603050405020304" pitchFamily="18" charset="0"/>
              </a:rPr>
              <a:t> </a:t>
            </a:r>
            <a:r>
              <a:rPr lang="ru-RU" sz="1200" kern="0" dirty="0" smtClean="0">
                <a:solidFill>
                  <a:srgbClr val="3C230A"/>
                </a:solidFill>
                <a:latin typeface="Times New Roman" panose="02020603050405020304" pitchFamily="18" charset="0"/>
                <a:cs typeface="Times New Roman" panose="02020603050405020304" pitchFamily="18" charset="0"/>
              </a:rPr>
              <a:t>(Мексика) (2012 г.) и США – </a:t>
            </a:r>
            <a:r>
              <a:rPr lang="de-DE" sz="1200" kern="0" dirty="0" smtClean="0">
                <a:solidFill>
                  <a:srgbClr val="3C230A"/>
                </a:solidFill>
                <a:latin typeface="Times New Roman" panose="02020603050405020304" pitchFamily="18" charset="0"/>
                <a:cs typeface="Times New Roman" panose="02020603050405020304" pitchFamily="18" charset="0"/>
              </a:rPr>
              <a:t>COOL </a:t>
            </a:r>
            <a:r>
              <a:rPr lang="ru-RU" sz="1200" kern="0" dirty="0" smtClean="0">
                <a:solidFill>
                  <a:srgbClr val="3C230A"/>
                </a:solidFill>
                <a:latin typeface="Times New Roman" panose="02020603050405020304" pitchFamily="18" charset="0"/>
                <a:cs typeface="Times New Roman" panose="02020603050405020304" pitchFamily="18" charset="0"/>
              </a:rPr>
              <a:t>(2012 г.), ЕС – меры, запрещающие ввоз и продажу товаров из тюленей (Норвегия и Канада) (2013 г.).</a:t>
            </a:r>
          </a:p>
        </p:txBody>
      </p:sp>
      <p:sp>
        <p:nvSpPr>
          <p:cNvPr id="5" name="Slide Number Placeholder 4"/>
          <p:cNvSpPr>
            <a:spLocks noGrp="1"/>
          </p:cNvSpPr>
          <p:nvPr>
            <p:ph type="sldNum" sz="quarter" idx="12"/>
          </p:nvPr>
        </p:nvSpPr>
        <p:spPr/>
        <p:txBody>
          <a:bodyPr/>
          <a:lstStyle/>
          <a:p>
            <a:fld id="{D6B5C6E0-1DA3-4D5F-BBB9-FE86C9799D92}" type="slidenum">
              <a:rPr lang="en-US" smtClean="0"/>
              <a:t>3</a:t>
            </a:fld>
            <a:endParaRPr lang="en-US" dirty="0"/>
          </a:p>
        </p:txBody>
      </p:sp>
      <p:pic>
        <p:nvPicPr>
          <p:cNvPr id="8" name="Picture 2"/>
          <p:cNvPicPr>
            <a:picLocks noChangeAspect="1" noChangeArrowheads="1"/>
          </p:cNvPicPr>
          <p:nvPr/>
        </p:nvPicPr>
        <p:blipFill>
          <a:blip r:embed="rId3">
            <a:duotone>
              <a:prstClr val="black"/>
              <a:schemeClr val="accent6">
                <a:tint val="45000"/>
                <a:satMod val="400000"/>
              </a:schemeClr>
            </a:duotone>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981385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211" y="19507"/>
            <a:ext cx="8510589" cy="894893"/>
          </a:xfrm>
        </p:spPr>
        <p:txBody>
          <a:bodyPr vert="horz" lIns="91440" tIns="45720" rIns="91440" bIns="45720" rtlCol="0" anchor="ctr">
            <a:normAutofit/>
          </a:bodyPr>
          <a:lstStyle/>
          <a:p>
            <a:pPr algn="l"/>
            <a:r>
              <a:rPr lang="ru-RU" sz="3600" b="1" kern="0" dirty="0" smtClean="0">
                <a:solidFill>
                  <a:srgbClr val="00A3DF"/>
                </a:solidFill>
                <a:latin typeface="Times New Roman"/>
              </a:rPr>
              <a:t>Сфера применения Соглашения о </a:t>
            </a:r>
            <a:r>
              <a:rPr lang="ru-RU" sz="3600" b="1" kern="0" dirty="0" err="1" smtClean="0">
                <a:solidFill>
                  <a:srgbClr val="00A3DF"/>
                </a:solidFill>
                <a:latin typeface="Times New Roman"/>
              </a:rPr>
              <a:t>ТБТ</a:t>
            </a:r>
            <a:endParaRPr lang="en-US" sz="3600" b="1" kern="0" dirty="0">
              <a:solidFill>
                <a:srgbClr val="00A3DF"/>
              </a:solidFill>
              <a:latin typeface="Times New Roman"/>
            </a:endParaRPr>
          </a:p>
        </p:txBody>
      </p:sp>
      <p:sp>
        <p:nvSpPr>
          <p:cNvPr id="3" name="Content Placeholder 2"/>
          <p:cNvSpPr>
            <a:spLocks noGrp="1"/>
          </p:cNvSpPr>
          <p:nvPr>
            <p:ph idx="1"/>
          </p:nvPr>
        </p:nvSpPr>
        <p:spPr>
          <a:xfrm>
            <a:off x="176211" y="972343"/>
            <a:ext cx="8791575" cy="5809457"/>
          </a:xfrm>
        </p:spPr>
        <p:txBody>
          <a:bodyPr vert="horz" lIns="91440" tIns="45720" rIns="91440" bIns="45720" rtlCol="0">
            <a:noAutofit/>
          </a:bodyPr>
          <a:lstStyle/>
          <a:p>
            <a:pPr algn="just" defTabSz="457200"/>
            <a:r>
              <a:rPr lang="ru-RU" sz="1400" dirty="0" smtClean="0">
                <a:latin typeface="Times New Roman" panose="02020603050405020304" pitchFamily="18" charset="0"/>
                <a:cs typeface="Times New Roman" panose="02020603050405020304" pitchFamily="18" charset="0"/>
              </a:rPr>
              <a:t>Меры, к которым применяется Соглашение о </a:t>
            </a:r>
            <a:r>
              <a:rPr lang="ru-RU" sz="1400" dirty="0" err="1" smtClean="0">
                <a:latin typeface="Times New Roman" panose="02020603050405020304" pitchFamily="18" charset="0"/>
                <a:cs typeface="Times New Roman" panose="02020603050405020304" pitchFamily="18" charset="0"/>
              </a:rPr>
              <a:t>ТБТ</a:t>
            </a:r>
            <a:r>
              <a:rPr lang="ru-RU" sz="1400" dirty="0" smtClean="0">
                <a:latin typeface="Times New Roman" panose="02020603050405020304" pitchFamily="18" charset="0"/>
                <a:cs typeface="Times New Roman" panose="02020603050405020304" pitchFamily="18" charset="0"/>
              </a:rPr>
              <a:t>:</a:t>
            </a:r>
          </a:p>
          <a:p>
            <a:pPr lvl="1" algn="just" defTabSz="457200">
              <a:buFontTx/>
              <a:buChar char="-"/>
            </a:pPr>
            <a:r>
              <a:rPr lang="ru-RU" sz="1400" dirty="0" smtClean="0">
                <a:latin typeface="Times New Roman" panose="02020603050405020304" pitchFamily="18" charset="0"/>
                <a:cs typeface="Times New Roman" panose="02020603050405020304" pitchFamily="18" charset="0"/>
              </a:rPr>
              <a:t>Технические регламенты;</a:t>
            </a:r>
          </a:p>
          <a:p>
            <a:pPr lvl="1" algn="just" defTabSz="457200">
              <a:buFontTx/>
              <a:buChar char="-"/>
            </a:pPr>
            <a:r>
              <a:rPr lang="ru-RU" sz="1400" dirty="0" smtClean="0">
                <a:latin typeface="Times New Roman" panose="02020603050405020304" pitchFamily="18" charset="0"/>
                <a:cs typeface="Times New Roman" panose="02020603050405020304" pitchFamily="18" charset="0"/>
              </a:rPr>
              <a:t>Стандарты;</a:t>
            </a:r>
          </a:p>
          <a:p>
            <a:pPr lvl="1" algn="just" defTabSz="457200">
              <a:buFontTx/>
              <a:buChar char="-"/>
            </a:pPr>
            <a:r>
              <a:rPr lang="ru-RU" sz="1400" dirty="0" smtClean="0">
                <a:latin typeface="Times New Roman" panose="02020603050405020304" pitchFamily="18" charset="0"/>
                <a:cs typeface="Times New Roman" panose="02020603050405020304" pitchFamily="18" charset="0"/>
              </a:rPr>
              <a:t>Процедуры оценки соответствия.</a:t>
            </a:r>
          </a:p>
          <a:p>
            <a:pPr marL="457200" lvl="1" indent="0" algn="just" defTabSz="457200">
              <a:buNone/>
            </a:pPr>
            <a:r>
              <a:rPr lang="ru-RU" sz="1400" dirty="0" smtClean="0">
                <a:latin typeface="Times New Roman" panose="02020603050405020304" pitchFamily="18" charset="0"/>
                <a:cs typeface="Times New Roman" panose="02020603050405020304" pitchFamily="18" charset="0"/>
              </a:rPr>
              <a:t>=</a:t>
            </a:r>
            <a:r>
              <a:rPr lang="en-US" sz="1400" dirty="0" smtClean="0">
                <a:latin typeface="Times New Roman" panose="02020603050405020304" pitchFamily="18" charset="0"/>
                <a:cs typeface="Times New Roman" panose="02020603050405020304" pitchFamily="18" charset="0"/>
              </a:rPr>
              <a:t>&gt; </a:t>
            </a:r>
            <a:r>
              <a:rPr lang="ru-RU" sz="1400" dirty="0">
                <a:latin typeface="Times New Roman" panose="02020603050405020304" pitchFamily="18" charset="0"/>
                <a:cs typeface="Times New Roman" panose="02020603050405020304" pitchFamily="18" charset="0"/>
              </a:rPr>
              <a:t>Соглашение о </a:t>
            </a:r>
            <a:r>
              <a:rPr lang="ru-RU" sz="1400" dirty="0" err="1">
                <a:latin typeface="Times New Roman" panose="02020603050405020304" pitchFamily="18" charset="0"/>
                <a:cs typeface="Times New Roman" panose="02020603050405020304" pitchFamily="18" charset="0"/>
              </a:rPr>
              <a:t>ТБТ</a:t>
            </a:r>
            <a:r>
              <a:rPr lang="ru-RU" sz="1400" dirty="0">
                <a:latin typeface="Times New Roman" panose="02020603050405020304" pitchFamily="18" charset="0"/>
                <a:cs typeface="Times New Roman" panose="02020603050405020304" pitchFamily="18" charset="0"/>
              </a:rPr>
              <a:t> применяется к ограниченному числу </a:t>
            </a:r>
            <a:r>
              <a:rPr lang="ru-RU" sz="1400" dirty="0" smtClean="0">
                <a:latin typeface="Times New Roman" panose="02020603050405020304" pitchFamily="18" charset="0"/>
                <a:cs typeface="Times New Roman" panose="02020603050405020304" pitchFamily="18" charset="0"/>
              </a:rPr>
              <a:t>мер (доклад АО, ЕС – асбест (2001 г.)).</a:t>
            </a:r>
          </a:p>
          <a:p>
            <a:pPr algn="just" defTabSz="457200"/>
            <a:r>
              <a:rPr lang="ru-RU" sz="1400" dirty="0" smtClean="0">
                <a:latin typeface="Times New Roman" panose="02020603050405020304" pitchFamily="18" charset="0"/>
                <a:cs typeface="Times New Roman" panose="02020603050405020304" pitchFamily="18" charset="0"/>
              </a:rPr>
              <a:t>Определение каждой из этих мер дано в Приложении 1 к Соглашению о </a:t>
            </a:r>
            <a:r>
              <a:rPr lang="ru-RU" sz="1400" dirty="0" err="1" smtClean="0">
                <a:latin typeface="Times New Roman" panose="02020603050405020304" pitchFamily="18" charset="0"/>
                <a:cs typeface="Times New Roman" panose="02020603050405020304" pitchFamily="18" charset="0"/>
              </a:rPr>
              <a:t>ТБТ</a:t>
            </a:r>
            <a:r>
              <a:rPr lang="ru-RU" sz="1400" dirty="0" smtClean="0">
                <a:latin typeface="Times New Roman" panose="02020603050405020304" pitchFamily="18" charset="0"/>
                <a:cs typeface="Times New Roman" panose="02020603050405020304" pitchFamily="18" charset="0"/>
              </a:rPr>
              <a:t>:</a:t>
            </a:r>
          </a:p>
          <a:p>
            <a:pPr lvl="1" algn="just" defTabSz="457200">
              <a:buFontTx/>
              <a:buChar char="-"/>
            </a:pPr>
            <a:r>
              <a:rPr lang="ru-RU" sz="1400" dirty="0" smtClean="0">
                <a:latin typeface="Times New Roman" panose="02020603050405020304" pitchFamily="18" charset="0"/>
                <a:cs typeface="Times New Roman" panose="02020603050405020304" pitchFamily="18" charset="0"/>
              </a:rPr>
              <a:t>Технический регламент – документ</a:t>
            </a:r>
            <a:r>
              <a:rPr lang="ru-RU" sz="1400" dirty="0">
                <a:latin typeface="Times New Roman" panose="02020603050405020304" pitchFamily="18" charset="0"/>
                <a:cs typeface="Times New Roman" panose="02020603050405020304" pitchFamily="18" charset="0"/>
              </a:rPr>
              <a:t>, в котором устанавливаются характеристики товара или связанные с ними процессы и методы производства, включая применимые административные положения, соблюдение которых является обязательным. Он может также включать или исключительно содержать требования к терминологии, обозначениям, упаковке, маркировке или </a:t>
            </a:r>
            <a:r>
              <a:rPr lang="ru-RU" sz="1400" dirty="0" err="1">
                <a:latin typeface="Times New Roman" panose="02020603050405020304" pitchFamily="18" charset="0"/>
                <a:cs typeface="Times New Roman" panose="02020603050405020304" pitchFamily="18" charset="0"/>
              </a:rPr>
              <a:t>этикетированию</a:t>
            </a:r>
            <a:r>
              <a:rPr lang="ru-RU" sz="1400" dirty="0">
                <a:latin typeface="Times New Roman" panose="02020603050405020304" pitchFamily="18" charset="0"/>
                <a:cs typeface="Times New Roman" panose="02020603050405020304" pitchFamily="18" charset="0"/>
              </a:rPr>
              <a:t> в той степени, в которой они применяются к товару, процессу или методу производства</a:t>
            </a:r>
            <a:r>
              <a:rPr lang="ru-RU" sz="1400" dirty="0" smtClean="0">
                <a:latin typeface="Times New Roman" panose="02020603050405020304" pitchFamily="18" charset="0"/>
                <a:cs typeface="Times New Roman" panose="02020603050405020304" pitchFamily="18" charset="0"/>
              </a:rPr>
              <a:t>. Напр.: аккумуляторы должны быть способны к зарядке; вино должно продаваться в зелёных бутылках.</a:t>
            </a:r>
          </a:p>
          <a:p>
            <a:pPr lvl="1" algn="just" defTabSz="457200">
              <a:buFontTx/>
              <a:buChar char="-"/>
            </a:pPr>
            <a:r>
              <a:rPr lang="ru-RU" sz="1400" dirty="0">
                <a:latin typeface="Times New Roman" panose="02020603050405020304" pitchFamily="18" charset="0"/>
                <a:cs typeface="Times New Roman" panose="02020603050405020304" pitchFamily="18" charset="0"/>
              </a:rPr>
              <a:t>Стандарт </a:t>
            </a:r>
            <a:r>
              <a:rPr lang="ru-RU" sz="1400" dirty="0" smtClean="0">
                <a:latin typeface="Times New Roman" panose="02020603050405020304" pitchFamily="18" charset="0"/>
                <a:cs typeface="Times New Roman" panose="02020603050405020304" pitchFamily="18" charset="0"/>
              </a:rPr>
              <a:t>– документ</a:t>
            </a:r>
            <a:r>
              <a:rPr lang="ru-RU" sz="1400" dirty="0">
                <a:latin typeface="Times New Roman" panose="02020603050405020304" pitchFamily="18" charset="0"/>
                <a:cs typeface="Times New Roman" panose="02020603050405020304" pitchFamily="18" charset="0"/>
              </a:rPr>
              <a:t>, принятый признанным органом, который содержит предназначенные для общего и многократного использования правила, руководства или характеристики применительно к товарам или связанным с ними процессами и методами производства, соблюдение которых не является обязательным. Он может также включать или исключительно содержать требования к терминологии, обозначениям, упаковке, маркировке и </a:t>
            </a:r>
            <a:r>
              <a:rPr lang="ru-RU" sz="1400" dirty="0" err="1">
                <a:latin typeface="Times New Roman" panose="02020603050405020304" pitchFamily="18" charset="0"/>
                <a:cs typeface="Times New Roman" panose="02020603050405020304" pitchFamily="18" charset="0"/>
              </a:rPr>
              <a:t>этикетированию</a:t>
            </a:r>
            <a:r>
              <a:rPr lang="ru-RU" sz="1400" dirty="0">
                <a:latin typeface="Times New Roman" panose="02020603050405020304" pitchFamily="18" charset="0"/>
                <a:cs typeface="Times New Roman" panose="02020603050405020304" pitchFamily="18" charset="0"/>
              </a:rPr>
              <a:t> в той степени, в которой они применяются к товару, процессу или методу производства</a:t>
            </a:r>
            <a:r>
              <a:rPr lang="ru-RU" sz="1400" dirty="0" smtClean="0">
                <a:latin typeface="Times New Roman" panose="02020603050405020304" pitchFamily="18" charset="0"/>
                <a:cs typeface="Times New Roman" panose="02020603050405020304" pitchFamily="18" charset="0"/>
              </a:rPr>
              <a:t>. </a:t>
            </a:r>
          </a:p>
          <a:p>
            <a:pPr lvl="2" algn="just" defTabSz="457200">
              <a:buFont typeface="Symbol"/>
              <a:buChar char="Þ"/>
            </a:pPr>
            <a:r>
              <a:rPr lang="ru-RU" sz="1200" dirty="0" smtClean="0">
                <a:latin typeface="Times New Roman" panose="02020603050405020304" pitchFamily="18" charset="0"/>
                <a:cs typeface="Times New Roman" panose="02020603050405020304" pitchFamily="18" charset="0"/>
              </a:rPr>
              <a:t>Стандарт – добровольно принимаемая норма, ее соблюдение не обязательно. Но: только товары, соответствующие стандартам, могут быть сертифицированы соотв. органом и/или иметь на себе соотв. знак или логотип. Однако часто производители не имеют иного выхода, кроме как соответствовать стандартам, иначе они вряд ли смогут продать свои товары.</a:t>
            </a:r>
          </a:p>
          <a:p>
            <a:pPr lvl="2" algn="just" defTabSz="457200">
              <a:buFont typeface="Symbol"/>
              <a:buChar char="Þ"/>
            </a:pPr>
            <a:r>
              <a:rPr lang="ru-RU" sz="1200" dirty="0" smtClean="0">
                <a:latin typeface="Times New Roman" panose="02020603050405020304" pitchFamily="18" charset="0"/>
                <a:cs typeface="Times New Roman" panose="02020603050405020304" pitchFamily="18" charset="0"/>
              </a:rPr>
              <a:t>Различие между стандартами и </a:t>
            </a:r>
            <a:r>
              <a:rPr lang="ru-RU" sz="1200" dirty="0" err="1" smtClean="0">
                <a:latin typeface="Times New Roman" panose="02020603050405020304" pitchFamily="18" charset="0"/>
                <a:cs typeface="Times New Roman" panose="02020603050405020304" pitchFamily="18" charset="0"/>
              </a:rPr>
              <a:t>техрегламентами</a:t>
            </a:r>
            <a:r>
              <a:rPr lang="ru-RU" sz="1200" dirty="0" smtClean="0">
                <a:latin typeface="Times New Roman" panose="02020603050405020304" pitchFamily="18" charset="0"/>
                <a:cs typeface="Times New Roman" panose="02020603050405020304" pitchFamily="18" charset="0"/>
              </a:rPr>
              <a:t> не всегда очень четко.</a:t>
            </a:r>
          </a:p>
          <a:p>
            <a:pPr lvl="2" algn="just" defTabSz="457200">
              <a:buFont typeface="Symbol"/>
              <a:buChar char="Þ"/>
            </a:pPr>
            <a:r>
              <a:rPr lang="ru-RU" sz="1200" dirty="0">
                <a:latin typeface="Times New Roman" panose="02020603050405020304" pitchFamily="18" charset="0"/>
                <a:cs typeface="Times New Roman" panose="02020603050405020304" pitchFamily="18" charset="0"/>
              </a:rPr>
              <a:t>Правила, применимые к стандартам: ст. 4 и Приложение 3 к Соглашению о </a:t>
            </a:r>
            <a:r>
              <a:rPr lang="ru-RU" sz="1200" dirty="0" err="1">
                <a:latin typeface="Times New Roman" panose="02020603050405020304" pitchFamily="18" charset="0"/>
                <a:cs typeface="Times New Roman" panose="02020603050405020304" pitchFamily="18" charset="0"/>
              </a:rPr>
              <a:t>ТБТ</a:t>
            </a:r>
            <a:r>
              <a:rPr lang="ru-RU" sz="1200" dirty="0">
                <a:latin typeface="Times New Roman" panose="02020603050405020304" pitchFamily="18" charset="0"/>
                <a:cs typeface="Times New Roman" panose="02020603050405020304" pitchFamily="18" charset="0"/>
              </a:rPr>
              <a:t>. Приложение 3 включает в себя </a:t>
            </a:r>
            <a:r>
              <a:rPr lang="ru-RU" sz="1200" dirty="0" smtClean="0">
                <a:latin typeface="Times New Roman" panose="02020603050405020304" pitchFamily="18" charset="0"/>
                <a:cs typeface="Times New Roman" panose="02020603050405020304" pitchFamily="18" charset="0"/>
              </a:rPr>
              <a:t>«Кодекс добросовестной </a:t>
            </a:r>
            <a:r>
              <a:rPr lang="ru-RU" sz="1200" dirty="0">
                <a:latin typeface="Times New Roman" panose="02020603050405020304" pitchFamily="18" charset="0"/>
                <a:cs typeface="Times New Roman" panose="02020603050405020304" pitchFamily="18" charset="0"/>
              </a:rPr>
              <a:t>практики применительно к разработке, принятию и применению </a:t>
            </a:r>
            <a:r>
              <a:rPr lang="ru-RU" sz="1200" dirty="0" smtClean="0">
                <a:latin typeface="Times New Roman" panose="02020603050405020304" pitchFamily="18" charset="0"/>
                <a:cs typeface="Times New Roman" panose="02020603050405020304" pitchFamily="18" charset="0"/>
              </a:rPr>
              <a:t>стандартов».</a:t>
            </a:r>
            <a:endParaRPr lang="ru-RU" sz="12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a:xfrm>
            <a:off x="7010400" y="6492875"/>
            <a:ext cx="2133600" cy="365125"/>
          </a:xfrm>
        </p:spPr>
        <p:txBody>
          <a:bodyPr/>
          <a:lstStyle/>
          <a:p>
            <a:fld id="{D6B5C6E0-1DA3-4D5F-BBB9-FE86C9799D92}" type="slidenum">
              <a:rPr lang="en-US" smtClean="0"/>
              <a:t>4</a:t>
            </a:fld>
            <a:endParaRPr lang="en-US" dirty="0"/>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304360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565"/>
            <a:ext cx="9144000" cy="831273"/>
          </a:xfrm>
        </p:spPr>
        <p:txBody>
          <a:bodyPr vert="horz" lIns="91440" tIns="45720" rIns="91440" bIns="45720" rtlCol="0" anchor="ctr">
            <a:noAutofit/>
          </a:bodyPr>
          <a:lstStyle/>
          <a:p>
            <a:pPr algn="l"/>
            <a:r>
              <a:rPr lang="ru-RU" sz="3000" b="1" kern="0" dirty="0" smtClean="0">
                <a:solidFill>
                  <a:srgbClr val="00A3DF"/>
                </a:solidFill>
                <a:latin typeface="Times New Roman"/>
              </a:rPr>
              <a:t>Меры</a:t>
            </a:r>
            <a:r>
              <a:rPr lang="ru-RU" sz="3000" b="1" kern="0" dirty="0">
                <a:solidFill>
                  <a:srgbClr val="00A3DF"/>
                </a:solidFill>
                <a:latin typeface="Times New Roman"/>
              </a:rPr>
              <a:t>, к которым применяется Соглашение о </a:t>
            </a:r>
            <a:r>
              <a:rPr lang="ru-RU" sz="3000" b="1" kern="0" dirty="0" err="1">
                <a:solidFill>
                  <a:srgbClr val="00A3DF"/>
                </a:solidFill>
                <a:latin typeface="Times New Roman"/>
              </a:rPr>
              <a:t>ТБТ</a:t>
            </a:r>
            <a:endParaRPr lang="en-US" sz="3000" b="1" kern="0" dirty="0">
              <a:solidFill>
                <a:srgbClr val="00A3DF"/>
              </a:solidFill>
              <a:latin typeface="Times New Roman"/>
            </a:endParaRPr>
          </a:p>
        </p:txBody>
      </p:sp>
      <p:sp>
        <p:nvSpPr>
          <p:cNvPr id="3" name="Content Placeholder 2"/>
          <p:cNvSpPr>
            <a:spLocks noGrp="1"/>
          </p:cNvSpPr>
          <p:nvPr>
            <p:ph idx="1"/>
          </p:nvPr>
        </p:nvSpPr>
        <p:spPr>
          <a:xfrm>
            <a:off x="304800" y="972344"/>
            <a:ext cx="8458200" cy="5352256"/>
          </a:xfrm>
        </p:spPr>
        <p:txBody>
          <a:bodyPr vert="horz" lIns="91440" tIns="45720" rIns="91440" bIns="45720" rtlCol="0">
            <a:normAutofit fontScale="92500" lnSpcReduction="20000"/>
          </a:bodyPr>
          <a:lstStyle/>
          <a:p>
            <a:pPr algn="just" defTabSz="457200">
              <a:buFont typeface="Arial"/>
            </a:pPr>
            <a:r>
              <a:rPr lang="ru-RU" sz="1800" kern="0" dirty="0" smtClean="0">
                <a:solidFill>
                  <a:srgbClr val="3C230A"/>
                </a:solidFill>
                <a:latin typeface="Times New Roman"/>
              </a:rPr>
              <a:t>Определения «</a:t>
            </a:r>
            <a:r>
              <a:rPr lang="ru-RU" sz="1800" kern="0" dirty="0" err="1" smtClean="0">
                <a:solidFill>
                  <a:srgbClr val="3C230A"/>
                </a:solidFill>
                <a:latin typeface="Times New Roman"/>
              </a:rPr>
              <a:t>техрегламент</a:t>
            </a:r>
            <a:r>
              <a:rPr lang="ru-RU" sz="1800" kern="0" dirty="0" smtClean="0">
                <a:solidFill>
                  <a:srgbClr val="3C230A"/>
                </a:solidFill>
                <a:latin typeface="Times New Roman"/>
              </a:rPr>
              <a:t>» и «стандарт» ссылаются на «документ». Это может быть широкий ряд инструментов или различные меры (США – тунец </a:t>
            </a:r>
            <a:r>
              <a:rPr lang="de-DE" sz="1800" kern="0" dirty="0" smtClean="0">
                <a:solidFill>
                  <a:srgbClr val="3C230A"/>
                </a:solidFill>
                <a:latin typeface="Times New Roman"/>
              </a:rPr>
              <a:t>II </a:t>
            </a:r>
            <a:r>
              <a:rPr lang="ru-RU" sz="1800" kern="0" dirty="0" smtClean="0">
                <a:solidFill>
                  <a:srgbClr val="3C230A"/>
                </a:solidFill>
                <a:latin typeface="Times New Roman"/>
              </a:rPr>
              <a:t>(Мексика) (2012 г.)).</a:t>
            </a:r>
          </a:p>
          <a:p>
            <a:r>
              <a:rPr lang="ru-RU" sz="1800" kern="0" dirty="0" smtClean="0">
                <a:solidFill>
                  <a:srgbClr val="3C230A"/>
                </a:solidFill>
                <a:latin typeface="Times New Roman"/>
              </a:rPr>
              <a:t>Процедура </a:t>
            </a:r>
            <a:r>
              <a:rPr lang="ru-RU" sz="1800" kern="0" dirty="0">
                <a:solidFill>
                  <a:srgbClr val="3C230A"/>
                </a:solidFill>
                <a:latin typeface="Times New Roman"/>
              </a:rPr>
              <a:t>оценки </a:t>
            </a:r>
            <a:r>
              <a:rPr lang="ru-RU" sz="1800" kern="0" dirty="0" smtClean="0">
                <a:solidFill>
                  <a:srgbClr val="3C230A"/>
                </a:solidFill>
                <a:latin typeface="Times New Roman"/>
              </a:rPr>
              <a:t>соответствия - любая </a:t>
            </a:r>
            <a:r>
              <a:rPr lang="ru-RU" sz="1800" kern="0" dirty="0">
                <a:solidFill>
                  <a:srgbClr val="3C230A"/>
                </a:solidFill>
                <a:latin typeface="Times New Roman"/>
              </a:rPr>
              <a:t>процедура, применяемая прямо или косвенно с целью определения того, выполняются ли соответствующие требования, содержащиеся в технических регламентах или стандартах</a:t>
            </a:r>
            <a:r>
              <a:rPr lang="ru-RU" sz="1800" kern="0" dirty="0" smtClean="0">
                <a:solidFill>
                  <a:srgbClr val="3C230A"/>
                </a:solidFill>
                <a:latin typeface="Times New Roman"/>
              </a:rPr>
              <a:t>. Примеры: проверка образцов (</a:t>
            </a:r>
            <a:r>
              <a:rPr lang="en-US" sz="1800" kern="0" dirty="0" smtClean="0">
                <a:solidFill>
                  <a:srgbClr val="3C230A"/>
                </a:solidFill>
                <a:latin typeface="Times New Roman"/>
              </a:rPr>
              <a:t>sampling</a:t>
            </a:r>
            <a:r>
              <a:rPr lang="ru-RU" sz="1800" kern="0" dirty="0" smtClean="0">
                <a:solidFill>
                  <a:srgbClr val="3C230A"/>
                </a:solidFill>
                <a:latin typeface="Times New Roman"/>
              </a:rPr>
              <a:t>), тестирование</a:t>
            </a:r>
            <a:r>
              <a:rPr lang="en-US" sz="1800" kern="0" dirty="0" smtClean="0">
                <a:solidFill>
                  <a:srgbClr val="3C230A"/>
                </a:solidFill>
                <a:latin typeface="Times New Roman"/>
              </a:rPr>
              <a:t> (testing)</a:t>
            </a:r>
            <a:r>
              <a:rPr lang="ru-RU" sz="1800" kern="0" dirty="0" smtClean="0">
                <a:solidFill>
                  <a:srgbClr val="3C230A"/>
                </a:solidFill>
                <a:latin typeface="Times New Roman"/>
              </a:rPr>
              <a:t>, инспекции</a:t>
            </a:r>
            <a:r>
              <a:rPr lang="en-US" sz="1800" kern="0" dirty="0" smtClean="0">
                <a:solidFill>
                  <a:srgbClr val="3C230A"/>
                </a:solidFill>
                <a:latin typeface="Times New Roman"/>
              </a:rPr>
              <a:t> (inspection</a:t>
            </a:r>
            <a:r>
              <a:rPr lang="ru-RU" sz="1800" kern="0" dirty="0" smtClean="0">
                <a:solidFill>
                  <a:srgbClr val="3C230A"/>
                </a:solidFill>
                <a:latin typeface="Times New Roman"/>
              </a:rPr>
              <a:t>). </a:t>
            </a:r>
          </a:p>
          <a:p>
            <a:r>
              <a:rPr lang="ru-RU" sz="1800" kern="0" dirty="0" smtClean="0">
                <a:solidFill>
                  <a:srgbClr val="3C230A"/>
                </a:solidFill>
                <a:latin typeface="Times New Roman"/>
              </a:rPr>
              <a:t>Правила </a:t>
            </a:r>
            <a:r>
              <a:rPr lang="ru-RU" sz="1800" kern="0" dirty="0" err="1" smtClean="0">
                <a:solidFill>
                  <a:srgbClr val="3C230A"/>
                </a:solidFill>
                <a:latin typeface="Times New Roman"/>
              </a:rPr>
              <a:t>кас</a:t>
            </a:r>
            <a:r>
              <a:rPr lang="ru-RU" sz="1800" kern="0" dirty="0" smtClean="0">
                <a:solidFill>
                  <a:srgbClr val="3C230A"/>
                </a:solidFill>
                <a:latin typeface="Times New Roman"/>
              </a:rPr>
              <a:t>. </a:t>
            </a:r>
            <a:r>
              <a:rPr lang="ru-RU" sz="1800" kern="0" dirty="0" err="1" smtClean="0">
                <a:solidFill>
                  <a:srgbClr val="3C230A"/>
                </a:solidFill>
                <a:latin typeface="Times New Roman"/>
              </a:rPr>
              <a:t>ПОС</a:t>
            </a:r>
            <a:r>
              <a:rPr lang="ru-RU" sz="1800" kern="0" dirty="0" smtClean="0">
                <a:solidFill>
                  <a:srgbClr val="3C230A"/>
                </a:solidFill>
                <a:latin typeface="Times New Roman"/>
              </a:rPr>
              <a:t>: ст. 5 – 9 Соглашения о </a:t>
            </a:r>
            <a:r>
              <a:rPr lang="ru-RU" sz="1800" kern="0" dirty="0" err="1" smtClean="0">
                <a:solidFill>
                  <a:srgbClr val="3C230A"/>
                </a:solidFill>
                <a:latin typeface="Times New Roman"/>
              </a:rPr>
              <a:t>ТБТ</a:t>
            </a:r>
            <a:r>
              <a:rPr lang="ru-RU" sz="1800" kern="0" dirty="0" smtClean="0">
                <a:solidFill>
                  <a:srgbClr val="3C230A"/>
                </a:solidFill>
                <a:latin typeface="Times New Roman"/>
              </a:rPr>
              <a:t>.</a:t>
            </a:r>
            <a:endParaRPr lang="en-US" sz="1800" kern="0" dirty="0">
              <a:solidFill>
                <a:srgbClr val="3C230A"/>
              </a:solidFill>
              <a:latin typeface="Times New Roman"/>
            </a:endParaRPr>
          </a:p>
          <a:p>
            <a:pPr algn="just" defTabSz="457200">
              <a:buFont typeface="Arial"/>
            </a:pPr>
            <a:r>
              <a:rPr lang="ru-RU" sz="1800" kern="0" dirty="0" smtClean="0">
                <a:solidFill>
                  <a:srgbClr val="3C230A"/>
                </a:solidFill>
                <a:latin typeface="Times New Roman"/>
              </a:rPr>
              <a:t>Соглашение </a:t>
            </a:r>
            <a:r>
              <a:rPr lang="ru-RU" sz="1800" kern="0" dirty="0">
                <a:solidFill>
                  <a:srgbClr val="3C230A"/>
                </a:solidFill>
                <a:latin typeface="Times New Roman"/>
              </a:rPr>
              <a:t>о </a:t>
            </a:r>
            <a:r>
              <a:rPr lang="ru-RU" sz="1800" kern="0" dirty="0" err="1" smtClean="0">
                <a:solidFill>
                  <a:srgbClr val="3C230A"/>
                </a:solidFill>
                <a:latin typeface="Times New Roman"/>
              </a:rPr>
              <a:t>ТБТ</a:t>
            </a:r>
            <a:r>
              <a:rPr lang="ru-RU" sz="1800" kern="0" dirty="0" smtClean="0">
                <a:solidFill>
                  <a:srgbClr val="3C230A"/>
                </a:solidFill>
                <a:latin typeface="Times New Roman"/>
              </a:rPr>
              <a:t> применяется к тем </a:t>
            </a:r>
            <a:r>
              <a:rPr lang="ru-RU" sz="1800" kern="0" dirty="0" err="1" smtClean="0">
                <a:solidFill>
                  <a:srgbClr val="3C230A"/>
                </a:solidFill>
                <a:latin typeface="Times New Roman"/>
              </a:rPr>
              <a:t>техрегламентам</a:t>
            </a:r>
            <a:r>
              <a:rPr lang="ru-RU" sz="1800" kern="0" dirty="0" smtClean="0">
                <a:solidFill>
                  <a:srgbClr val="3C230A"/>
                </a:solidFill>
                <a:latin typeface="Times New Roman"/>
              </a:rPr>
              <a:t>, стандартам и </a:t>
            </a:r>
            <a:r>
              <a:rPr lang="ru-RU" sz="1800" kern="0" dirty="0" err="1" smtClean="0">
                <a:solidFill>
                  <a:srgbClr val="3C230A"/>
                </a:solidFill>
                <a:latin typeface="Times New Roman"/>
              </a:rPr>
              <a:t>ПОС</a:t>
            </a:r>
            <a:r>
              <a:rPr lang="ru-RU" sz="1800" kern="0" dirty="0" smtClean="0">
                <a:solidFill>
                  <a:srgbClr val="3C230A"/>
                </a:solidFill>
                <a:latin typeface="Times New Roman"/>
              </a:rPr>
              <a:t>, которые относятся к:</a:t>
            </a:r>
          </a:p>
          <a:p>
            <a:pPr lvl="1" algn="just" defTabSz="457200">
              <a:buFontTx/>
              <a:buChar char="-"/>
            </a:pPr>
            <a:r>
              <a:rPr lang="ru-RU" sz="1400" kern="0" dirty="0" smtClean="0">
                <a:solidFill>
                  <a:srgbClr val="3C230A"/>
                </a:solidFill>
                <a:latin typeface="Times New Roman" panose="02020603050405020304" pitchFamily="18" charset="0"/>
                <a:cs typeface="Times New Roman" panose="02020603050405020304" pitchFamily="18" charset="0"/>
              </a:rPr>
              <a:t>товарам и</a:t>
            </a:r>
          </a:p>
          <a:p>
            <a:pPr lvl="1" algn="just" defTabSz="457200">
              <a:buFontTx/>
              <a:buChar char="-"/>
            </a:pPr>
            <a:r>
              <a:rPr lang="ru-RU" sz="1400" dirty="0">
                <a:latin typeface="Times New Roman" panose="02020603050405020304" pitchFamily="18" charset="0"/>
                <a:cs typeface="Times New Roman" panose="02020603050405020304" pitchFamily="18" charset="0"/>
              </a:rPr>
              <a:t>процессам и методам </a:t>
            </a:r>
            <a:r>
              <a:rPr lang="ru-RU" sz="1400" dirty="0" smtClean="0">
                <a:latin typeface="Times New Roman" panose="02020603050405020304" pitchFamily="18" charset="0"/>
                <a:cs typeface="Times New Roman" panose="02020603050405020304" pitchFamily="18" charset="0"/>
              </a:rPr>
              <a:t>производства.</a:t>
            </a:r>
          </a:p>
          <a:p>
            <a:pPr marL="342900" lvl="1" indent="-342900" algn="just" defTabSz="457200">
              <a:buFont typeface="Arial"/>
              <a:buChar char="•"/>
            </a:pPr>
            <a:r>
              <a:rPr lang="ru-RU" sz="1800" kern="0" dirty="0" smtClean="0">
                <a:solidFill>
                  <a:srgbClr val="3C230A"/>
                </a:solidFill>
                <a:latin typeface="Times New Roman"/>
              </a:rPr>
              <a:t>Включают ли процессы и методы производства также те процессы и методы пр-ва, которые не относятся к товарам (</a:t>
            </a:r>
            <a:r>
              <a:rPr lang="de-DE" sz="1800" kern="0" dirty="0" smtClean="0">
                <a:solidFill>
                  <a:srgbClr val="3C230A"/>
                </a:solidFill>
                <a:latin typeface="Times New Roman"/>
              </a:rPr>
              <a:t>non</a:t>
            </a:r>
            <a:r>
              <a:rPr lang="en-US" sz="1800" kern="0" dirty="0" smtClean="0">
                <a:solidFill>
                  <a:srgbClr val="3C230A"/>
                </a:solidFill>
                <a:latin typeface="Times New Roman"/>
              </a:rPr>
              <a:t>-product-related processes and production methods</a:t>
            </a:r>
            <a:r>
              <a:rPr lang="ru-RU" sz="1800" kern="0" dirty="0" smtClean="0">
                <a:solidFill>
                  <a:srgbClr val="3C230A"/>
                </a:solidFill>
                <a:latin typeface="Times New Roman"/>
              </a:rPr>
              <a:t>, </a:t>
            </a:r>
            <a:r>
              <a:rPr lang="de-DE" sz="1800" kern="0" dirty="0" err="1" smtClean="0">
                <a:solidFill>
                  <a:srgbClr val="3C230A"/>
                </a:solidFill>
                <a:latin typeface="Times New Roman"/>
              </a:rPr>
              <a:t>NPR</a:t>
            </a:r>
            <a:r>
              <a:rPr lang="en-US" sz="1800" kern="0" dirty="0" smtClean="0">
                <a:solidFill>
                  <a:srgbClr val="3C230A"/>
                </a:solidFill>
                <a:latin typeface="Times New Roman"/>
              </a:rPr>
              <a:t>-</a:t>
            </a:r>
            <a:r>
              <a:rPr lang="en-US" sz="1800" kern="0" dirty="0" err="1" smtClean="0">
                <a:solidFill>
                  <a:srgbClr val="3C230A"/>
                </a:solidFill>
                <a:latin typeface="Times New Roman"/>
              </a:rPr>
              <a:t>PPMs</a:t>
            </a:r>
            <a:r>
              <a:rPr lang="ru-RU" sz="1800" kern="0" dirty="0" smtClean="0">
                <a:solidFill>
                  <a:srgbClr val="3C230A"/>
                </a:solidFill>
                <a:latin typeface="Times New Roman"/>
              </a:rPr>
              <a:t>)? – Это те процессы и методы производства, которые не влияют на характеристики конечного товара, выведенного на рынок, напр.: запрет использовать </a:t>
            </a:r>
            <a:r>
              <a:rPr lang="ru-RU" sz="1800" kern="0" dirty="0" err="1" smtClean="0">
                <a:solidFill>
                  <a:srgbClr val="3C230A"/>
                </a:solidFill>
                <a:latin typeface="Times New Roman"/>
              </a:rPr>
              <a:t>неэкологичные</a:t>
            </a:r>
            <a:r>
              <a:rPr lang="ru-RU" sz="1800" kern="0" dirty="0" smtClean="0">
                <a:solidFill>
                  <a:srgbClr val="3C230A"/>
                </a:solidFill>
                <a:latin typeface="Times New Roman"/>
              </a:rPr>
              <a:t> источники энергии, детский труд при пр-ве товара.</a:t>
            </a:r>
          </a:p>
          <a:p>
            <a:pPr marL="342900" lvl="1" indent="-342900" algn="just" defTabSz="457200">
              <a:buFont typeface="Arial"/>
              <a:buChar char="•"/>
            </a:pPr>
            <a:r>
              <a:rPr lang="ru-RU" sz="1800" kern="0" dirty="0" smtClean="0">
                <a:solidFill>
                  <a:srgbClr val="3C230A"/>
                </a:solidFill>
                <a:latin typeface="Times New Roman"/>
              </a:rPr>
              <a:t>Переговоры по заключению Соглашения о </a:t>
            </a:r>
            <a:r>
              <a:rPr lang="ru-RU" sz="1800" kern="0" dirty="0" err="1" smtClean="0">
                <a:solidFill>
                  <a:srgbClr val="3C230A"/>
                </a:solidFill>
                <a:latin typeface="Times New Roman"/>
              </a:rPr>
              <a:t>ТБТ</a:t>
            </a:r>
            <a:r>
              <a:rPr lang="ru-RU" sz="1800" kern="0" dirty="0" smtClean="0">
                <a:solidFill>
                  <a:srgbClr val="3C230A"/>
                </a:solidFill>
                <a:latin typeface="Times New Roman"/>
              </a:rPr>
              <a:t>: следует ли включить </a:t>
            </a:r>
            <a:r>
              <a:rPr lang="ru-RU" sz="1800" kern="0" dirty="0" err="1" smtClean="0">
                <a:solidFill>
                  <a:srgbClr val="3C230A"/>
                </a:solidFill>
                <a:latin typeface="Times New Roman"/>
              </a:rPr>
              <a:t>техрегламенты</a:t>
            </a:r>
            <a:r>
              <a:rPr lang="ru-RU" sz="1800" kern="0" dirty="0" smtClean="0">
                <a:solidFill>
                  <a:srgbClr val="3C230A"/>
                </a:solidFill>
                <a:latin typeface="Times New Roman"/>
              </a:rPr>
              <a:t>, стандарты и </a:t>
            </a:r>
            <a:r>
              <a:rPr lang="ru-RU" sz="1800" kern="0" dirty="0" err="1" smtClean="0">
                <a:solidFill>
                  <a:srgbClr val="3C230A"/>
                </a:solidFill>
                <a:latin typeface="Times New Roman"/>
              </a:rPr>
              <a:t>ПОС</a:t>
            </a:r>
            <a:r>
              <a:rPr lang="ru-RU" sz="1800" kern="0" dirty="0" smtClean="0">
                <a:solidFill>
                  <a:srgbClr val="3C230A"/>
                </a:solidFill>
                <a:latin typeface="Times New Roman"/>
              </a:rPr>
              <a:t>, касающиеся </a:t>
            </a:r>
            <a:r>
              <a:rPr lang="de-DE" sz="1800" kern="0" dirty="0" err="1">
                <a:solidFill>
                  <a:srgbClr val="3C230A"/>
                </a:solidFill>
                <a:latin typeface="Times New Roman"/>
              </a:rPr>
              <a:t>NPR</a:t>
            </a:r>
            <a:r>
              <a:rPr lang="en-US" sz="1800" kern="0" dirty="0" smtClean="0">
                <a:solidFill>
                  <a:srgbClr val="3C230A"/>
                </a:solidFill>
                <a:latin typeface="Times New Roman"/>
              </a:rPr>
              <a:t>-</a:t>
            </a:r>
            <a:r>
              <a:rPr lang="en-US" sz="1800" kern="0" dirty="0" err="1" smtClean="0">
                <a:solidFill>
                  <a:srgbClr val="3C230A"/>
                </a:solidFill>
                <a:latin typeface="Times New Roman"/>
              </a:rPr>
              <a:t>PPMs</a:t>
            </a:r>
            <a:r>
              <a:rPr lang="ru-RU" sz="1800" kern="0" dirty="0" smtClean="0">
                <a:solidFill>
                  <a:srgbClr val="3C230A"/>
                </a:solidFill>
                <a:latin typeface="Times New Roman"/>
              </a:rPr>
              <a:t>, в сферу действия этого Соглашения? – Договаривающиеся стороны не смогли достигнуть согласия по этому вопросу, но по этому вопросу до сих пор ведутся дискуссии. Напр., это касается требований к этикеткам товаров. США – тунец </a:t>
            </a:r>
            <a:r>
              <a:rPr lang="de-DE" sz="1800" kern="0" dirty="0" smtClean="0">
                <a:solidFill>
                  <a:srgbClr val="3C230A"/>
                </a:solidFill>
                <a:latin typeface="Times New Roman"/>
              </a:rPr>
              <a:t>II </a:t>
            </a:r>
            <a:r>
              <a:rPr lang="ru-RU" sz="1800" kern="0" dirty="0" smtClean="0">
                <a:solidFill>
                  <a:srgbClr val="3C230A"/>
                </a:solidFill>
                <a:latin typeface="Times New Roman"/>
              </a:rPr>
              <a:t>(Мексика) (2012 г.) и США – </a:t>
            </a:r>
            <a:r>
              <a:rPr lang="de-DE" sz="1800" kern="0" dirty="0" smtClean="0">
                <a:solidFill>
                  <a:srgbClr val="3C230A"/>
                </a:solidFill>
                <a:latin typeface="Times New Roman"/>
              </a:rPr>
              <a:t>COOL</a:t>
            </a:r>
            <a:r>
              <a:rPr lang="en-US" sz="1800" kern="0" dirty="0" smtClean="0">
                <a:solidFill>
                  <a:srgbClr val="3C230A"/>
                </a:solidFill>
                <a:latin typeface="Times New Roman"/>
              </a:rPr>
              <a:t> </a:t>
            </a:r>
            <a:r>
              <a:rPr lang="ru-RU" sz="1800" kern="0" dirty="0" smtClean="0">
                <a:solidFill>
                  <a:srgbClr val="3C230A"/>
                </a:solidFill>
                <a:latin typeface="Times New Roman"/>
              </a:rPr>
              <a:t>(2012 г.).</a:t>
            </a:r>
          </a:p>
        </p:txBody>
      </p:sp>
      <p:sp>
        <p:nvSpPr>
          <p:cNvPr id="5" name="Slide Number Placeholder 4"/>
          <p:cNvSpPr>
            <a:spLocks noGrp="1"/>
          </p:cNvSpPr>
          <p:nvPr>
            <p:ph type="sldNum" sz="quarter" idx="12"/>
          </p:nvPr>
        </p:nvSpPr>
        <p:spPr/>
        <p:txBody>
          <a:bodyPr/>
          <a:lstStyle/>
          <a:p>
            <a:fld id="{D6B5C6E0-1DA3-4D5F-BBB9-FE86C9799D92}" type="slidenum">
              <a:rPr lang="en-US" smtClean="0"/>
              <a:t>5</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346884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565"/>
            <a:ext cx="9144000" cy="831273"/>
          </a:xfrm>
        </p:spPr>
        <p:txBody>
          <a:bodyPr vert="horz" lIns="91440" tIns="45720" rIns="91440" bIns="45720" rtlCol="0" anchor="ctr">
            <a:noAutofit/>
          </a:bodyPr>
          <a:lstStyle/>
          <a:p>
            <a:pPr algn="l"/>
            <a:r>
              <a:rPr lang="ru-RU" sz="3000" b="1" kern="0" dirty="0" smtClean="0">
                <a:solidFill>
                  <a:srgbClr val="00A3DF"/>
                </a:solidFill>
                <a:latin typeface="Times New Roman"/>
              </a:rPr>
              <a:t>Является ли мера </a:t>
            </a:r>
            <a:r>
              <a:rPr lang="ru-RU" sz="3000" b="1" kern="0" dirty="0" err="1" smtClean="0">
                <a:solidFill>
                  <a:srgbClr val="00A3DF"/>
                </a:solidFill>
                <a:latin typeface="Times New Roman"/>
              </a:rPr>
              <a:t>техрегламентом</a:t>
            </a:r>
            <a:r>
              <a:rPr lang="ru-RU" sz="3000" b="1" kern="0" dirty="0" smtClean="0">
                <a:solidFill>
                  <a:srgbClr val="00A3DF"/>
                </a:solidFill>
                <a:latin typeface="Times New Roman"/>
              </a:rPr>
              <a:t>?</a:t>
            </a:r>
            <a:endParaRPr lang="en-US" sz="3000" b="1" kern="0" dirty="0">
              <a:solidFill>
                <a:srgbClr val="00A3DF"/>
              </a:solidFill>
              <a:latin typeface="Times New Roman"/>
            </a:endParaRPr>
          </a:p>
        </p:txBody>
      </p:sp>
      <p:sp>
        <p:nvSpPr>
          <p:cNvPr id="3" name="Content Placeholder 2"/>
          <p:cNvSpPr>
            <a:spLocks noGrp="1"/>
          </p:cNvSpPr>
          <p:nvPr>
            <p:ph idx="1"/>
          </p:nvPr>
        </p:nvSpPr>
        <p:spPr>
          <a:xfrm>
            <a:off x="304800" y="972344"/>
            <a:ext cx="8458200" cy="5352256"/>
          </a:xfrm>
        </p:spPr>
        <p:txBody>
          <a:bodyPr vert="horz" lIns="91440" tIns="45720" rIns="91440" bIns="45720" rtlCol="0">
            <a:normAutofit lnSpcReduction="10000"/>
          </a:bodyPr>
          <a:lstStyle/>
          <a:p>
            <a:pPr algn="just" defTabSz="457200">
              <a:buFont typeface="Arial"/>
            </a:pPr>
            <a:r>
              <a:rPr lang="ru-RU" sz="1800" kern="0" dirty="0" smtClean="0">
                <a:solidFill>
                  <a:srgbClr val="3C230A"/>
                </a:solidFill>
                <a:latin typeface="Times New Roman"/>
              </a:rPr>
              <a:t>6 споров, в которых рассматривался этот вопрос</a:t>
            </a:r>
            <a:r>
              <a:rPr lang="ru-RU" sz="1800" kern="0" dirty="0">
                <a:solidFill>
                  <a:srgbClr val="3C230A"/>
                </a:solidFill>
                <a:latin typeface="Times New Roman"/>
              </a:rPr>
              <a:t>: ЕС – асбест (2001 г</a:t>
            </a:r>
            <a:r>
              <a:rPr lang="ru-RU" sz="1800" kern="0" dirty="0" smtClean="0">
                <a:solidFill>
                  <a:srgbClr val="3C230A"/>
                </a:solidFill>
                <a:latin typeface="Times New Roman"/>
              </a:rPr>
              <a:t>.); ЕС – сардины (2002 г.); ЕС – товарные знаки и географические обозначения (Австралия) (2005 г.); США – ароматизированные сигареты (2012 г.); США – </a:t>
            </a:r>
            <a:r>
              <a:rPr lang="de-DE" sz="1800" kern="0" dirty="0" smtClean="0">
                <a:solidFill>
                  <a:srgbClr val="3C230A"/>
                </a:solidFill>
                <a:latin typeface="Times New Roman"/>
              </a:rPr>
              <a:t>COOL </a:t>
            </a:r>
            <a:r>
              <a:rPr lang="en-US" sz="1800" kern="0" dirty="0" smtClean="0">
                <a:solidFill>
                  <a:srgbClr val="3C230A"/>
                </a:solidFill>
                <a:latin typeface="Times New Roman"/>
              </a:rPr>
              <a:t>(2012 </a:t>
            </a:r>
            <a:r>
              <a:rPr lang="ru-RU" sz="1800" kern="0" dirty="0" smtClean="0">
                <a:solidFill>
                  <a:srgbClr val="3C230A"/>
                </a:solidFill>
                <a:latin typeface="Times New Roman"/>
              </a:rPr>
              <a:t>г.); США – тунец </a:t>
            </a:r>
            <a:r>
              <a:rPr lang="de-DE" sz="1800" kern="0" dirty="0" smtClean="0">
                <a:solidFill>
                  <a:srgbClr val="3C230A"/>
                </a:solidFill>
                <a:latin typeface="Times New Roman"/>
              </a:rPr>
              <a:t>II </a:t>
            </a:r>
            <a:r>
              <a:rPr lang="ru-RU" sz="1800" kern="0" dirty="0" smtClean="0">
                <a:solidFill>
                  <a:srgbClr val="3C230A"/>
                </a:solidFill>
                <a:latin typeface="Times New Roman"/>
              </a:rPr>
              <a:t>(Мексика) (2012 г.).</a:t>
            </a:r>
          </a:p>
          <a:p>
            <a:pPr algn="just" defTabSz="457200">
              <a:buFont typeface="Arial"/>
            </a:pPr>
            <a:r>
              <a:rPr lang="ru-RU" sz="1800" kern="0" dirty="0" smtClean="0">
                <a:solidFill>
                  <a:srgbClr val="3C230A"/>
                </a:solidFill>
                <a:latin typeface="Times New Roman"/>
              </a:rPr>
              <a:t>ЕС – асбест (2001 г.): общий запрет асбеста и асбестосодержащих товаров, но исключения, при которых асбестосодержащие товары могут быть разрешены.</a:t>
            </a:r>
          </a:p>
          <a:p>
            <a:pPr algn="just" defTabSz="457200">
              <a:buFont typeface="Arial"/>
            </a:pPr>
            <a:r>
              <a:rPr lang="ru-RU" sz="1800" kern="0" dirty="0" smtClean="0">
                <a:solidFill>
                  <a:srgbClr val="3C230A"/>
                </a:solidFill>
                <a:latin typeface="Times New Roman"/>
              </a:rPr>
              <a:t>Третейская группа: запрет сам по себе – это не </a:t>
            </a:r>
            <a:r>
              <a:rPr lang="ru-RU" sz="1800" kern="0" dirty="0" err="1" smtClean="0">
                <a:solidFill>
                  <a:srgbClr val="3C230A"/>
                </a:solidFill>
                <a:latin typeface="Times New Roman"/>
              </a:rPr>
              <a:t>техрегламент</a:t>
            </a:r>
            <a:r>
              <a:rPr lang="ru-RU" sz="1800" kern="0" dirty="0" smtClean="0">
                <a:solidFill>
                  <a:srgbClr val="3C230A"/>
                </a:solidFill>
                <a:latin typeface="Times New Roman"/>
              </a:rPr>
              <a:t>, а исключения из запрета – да. </a:t>
            </a:r>
          </a:p>
          <a:p>
            <a:pPr algn="just" defTabSz="457200">
              <a:buFont typeface="Arial"/>
            </a:pPr>
            <a:r>
              <a:rPr lang="ru-RU" sz="1800" kern="0" dirty="0" smtClean="0">
                <a:solidFill>
                  <a:srgbClr val="3C230A"/>
                </a:solidFill>
                <a:latin typeface="Times New Roman"/>
              </a:rPr>
              <a:t>Апелляционный орган: подход </a:t>
            </a:r>
            <a:r>
              <a:rPr lang="ru-RU" sz="1800" kern="0" dirty="0" err="1" smtClean="0">
                <a:solidFill>
                  <a:srgbClr val="3C230A"/>
                </a:solidFill>
                <a:latin typeface="Times New Roman"/>
              </a:rPr>
              <a:t>ТГ</a:t>
            </a:r>
            <a:r>
              <a:rPr lang="ru-RU" sz="1800" kern="0" dirty="0" smtClean="0">
                <a:solidFill>
                  <a:srgbClr val="3C230A"/>
                </a:solidFill>
                <a:latin typeface="Times New Roman"/>
              </a:rPr>
              <a:t> (отделение запрета от исключений из него) – неверный. Является ли запрет в целом (с учетом исключений из него) </a:t>
            </a:r>
            <a:r>
              <a:rPr lang="ru-RU" sz="1800" kern="0" dirty="0" err="1" smtClean="0">
                <a:solidFill>
                  <a:srgbClr val="3C230A"/>
                </a:solidFill>
                <a:latin typeface="Times New Roman"/>
              </a:rPr>
              <a:t>техрегламентом</a:t>
            </a:r>
            <a:r>
              <a:rPr lang="ru-RU" sz="1800" kern="0" dirty="0" smtClean="0">
                <a:solidFill>
                  <a:srgbClr val="3C230A"/>
                </a:solidFill>
                <a:latin typeface="Times New Roman"/>
              </a:rPr>
              <a:t>? –</a:t>
            </a:r>
          </a:p>
          <a:p>
            <a:pPr lvl="1" algn="just" defTabSz="457200">
              <a:buAutoNum type="arabicParenR"/>
            </a:pPr>
            <a:r>
              <a:rPr lang="ru-RU" sz="1400" kern="0" dirty="0" smtClean="0">
                <a:solidFill>
                  <a:srgbClr val="3C230A"/>
                </a:solidFill>
                <a:latin typeface="Times New Roman"/>
              </a:rPr>
              <a:t>Мера устанавливает характеристики товара; примеры характеристик – Приложение 1, п. 1 к Соглашению о </a:t>
            </a:r>
            <a:r>
              <a:rPr lang="ru-RU" sz="1400" kern="0" dirty="0" err="1" smtClean="0">
                <a:solidFill>
                  <a:srgbClr val="3C230A"/>
                </a:solidFill>
                <a:latin typeface="Times New Roman"/>
              </a:rPr>
              <a:t>ТБТ</a:t>
            </a:r>
            <a:r>
              <a:rPr lang="ru-RU" sz="1400" kern="0" dirty="0" smtClean="0">
                <a:solidFill>
                  <a:srgbClr val="3C230A"/>
                </a:solidFill>
                <a:latin typeface="Times New Roman"/>
              </a:rPr>
              <a:t>: требования </a:t>
            </a:r>
            <a:r>
              <a:rPr lang="ru-RU" sz="1400" kern="0" dirty="0">
                <a:solidFill>
                  <a:srgbClr val="3C230A"/>
                </a:solidFill>
                <a:latin typeface="Times New Roman"/>
              </a:rPr>
              <a:t>к терминологии, обозначениям, упаковке, маркировке или </a:t>
            </a:r>
            <a:r>
              <a:rPr lang="ru-RU" sz="1400" kern="0" dirty="0" err="1" smtClean="0">
                <a:solidFill>
                  <a:srgbClr val="3C230A"/>
                </a:solidFill>
                <a:latin typeface="Times New Roman"/>
              </a:rPr>
              <a:t>этикетированию</a:t>
            </a:r>
            <a:r>
              <a:rPr lang="ru-RU" sz="1400" kern="0" dirty="0" smtClean="0">
                <a:solidFill>
                  <a:srgbClr val="3C230A"/>
                </a:solidFill>
                <a:latin typeface="Times New Roman"/>
              </a:rPr>
              <a:t>. </a:t>
            </a:r>
            <a:r>
              <a:rPr lang="ru-RU" sz="1400" kern="0" dirty="0" err="1" smtClean="0">
                <a:solidFill>
                  <a:srgbClr val="3C230A"/>
                </a:solidFill>
                <a:latin typeface="Times New Roman"/>
              </a:rPr>
              <a:t>Т.о</a:t>
            </a:r>
            <a:r>
              <a:rPr lang="ru-RU" sz="1400" kern="0" dirty="0" smtClean="0">
                <a:solidFill>
                  <a:srgbClr val="3C230A"/>
                </a:solidFill>
                <a:latin typeface="Times New Roman"/>
              </a:rPr>
              <a:t>., характеристики товара – не только его внутренние, но и внешние качества. АО: </a:t>
            </a:r>
            <a:r>
              <a:rPr lang="ru-RU" sz="1400" kern="0" dirty="0" err="1" smtClean="0">
                <a:solidFill>
                  <a:srgbClr val="3C230A"/>
                </a:solidFill>
                <a:latin typeface="Times New Roman"/>
              </a:rPr>
              <a:t>техрегламент</a:t>
            </a:r>
            <a:r>
              <a:rPr lang="ru-RU" sz="1400" kern="0" dirty="0" smtClean="0">
                <a:solidFill>
                  <a:srgbClr val="3C230A"/>
                </a:solidFill>
                <a:latin typeface="Times New Roman"/>
              </a:rPr>
              <a:t> может устанавливать только 1, несколько, много или все требования к товару.</a:t>
            </a:r>
          </a:p>
          <a:p>
            <a:pPr lvl="1" algn="just" defTabSz="457200">
              <a:buAutoNum type="arabicParenR"/>
            </a:pPr>
            <a:r>
              <a:rPr lang="ru-RU" sz="1400" kern="0" dirty="0" err="1" smtClean="0">
                <a:solidFill>
                  <a:srgbClr val="3C230A"/>
                </a:solidFill>
                <a:latin typeface="Times New Roman"/>
              </a:rPr>
              <a:t>Техрегламент</a:t>
            </a:r>
            <a:r>
              <a:rPr lang="ru-RU" sz="1400" kern="0" dirty="0" smtClean="0">
                <a:solidFill>
                  <a:srgbClr val="3C230A"/>
                </a:solidFill>
                <a:latin typeface="Times New Roman"/>
              </a:rPr>
              <a:t> устанавливает такие характеристики товара (или относящихся к нему процессов и методов пр-ва), соответствие которым является обязательным. Эти </a:t>
            </a:r>
            <a:r>
              <a:rPr lang="ru-RU" sz="1400" kern="0" dirty="0" err="1" smtClean="0">
                <a:solidFill>
                  <a:srgbClr val="3C230A"/>
                </a:solidFill>
                <a:latin typeface="Times New Roman"/>
              </a:rPr>
              <a:t>хар-ки</a:t>
            </a:r>
            <a:r>
              <a:rPr lang="ru-RU" sz="1400" kern="0" dirty="0" smtClean="0">
                <a:solidFill>
                  <a:srgbClr val="3C230A"/>
                </a:solidFill>
                <a:latin typeface="Times New Roman"/>
              </a:rPr>
              <a:t> </a:t>
            </a:r>
            <a:r>
              <a:rPr lang="ru-RU" sz="1400" kern="0" dirty="0" err="1" smtClean="0">
                <a:solidFill>
                  <a:srgbClr val="3C230A"/>
                </a:solidFill>
                <a:latin typeface="Times New Roman"/>
              </a:rPr>
              <a:t>м.б</a:t>
            </a:r>
            <a:r>
              <a:rPr lang="ru-RU" sz="1400" kern="0" dirty="0" smtClean="0">
                <a:solidFill>
                  <a:srgbClr val="3C230A"/>
                </a:solidFill>
                <a:latin typeface="Times New Roman"/>
              </a:rPr>
              <a:t>. сформулировано позитивным или негативным образом (т.е. чему товар должен или, наоборот, не должен соответствовать).</a:t>
            </a:r>
          </a:p>
          <a:p>
            <a:pPr lvl="1" algn="just" defTabSz="457200">
              <a:buAutoNum type="arabicParenR"/>
            </a:pPr>
            <a:r>
              <a:rPr lang="ru-RU" sz="1400" kern="0" dirty="0" err="1" smtClean="0">
                <a:solidFill>
                  <a:srgbClr val="3C230A"/>
                </a:solidFill>
                <a:latin typeface="Times New Roman"/>
              </a:rPr>
              <a:t>Техрегламент</a:t>
            </a:r>
            <a:r>
              <a:rPr lang="ru-RU" sz="1400" kern="0" dirty="0" smtClean="0">
                <a:solidFill>
                  <a:srgbClr val="3C230A"/>
                </a:solidFill>
                <a:latin typeface="Times New Roman"/>
              </a:rPr>
              <a:t> должен применяться к товару (или группе товаров), которые можно идентифицировать (</a:t>
            </a:r>
            <a:r>
              <a:rPr lang="de-DE" sz="1400" i="1" kern="0" dirty="0" err="1" smtClean="0">
                <a:solidFill>
                  <a:srgbClr val="3C230A"/>
                </a:solidFill>
                <a:latin typeface="Times New Roman"/>
              </a:rPr>
              <a:t>identifiable</a:t>
            </a:r>
            <a:r>
              <a:rPr lang="de-DE" sz="1400" i="1" kern="0" dirty="0" smtClean="0">
                <a:solidFill>
                  <a:srgbClr val="3C230A"/>
                </a:solidFill>
                <a:latin typeface="Times New Roman"/>
              </a:rPr>
              <a:t> pro</a:t>
            </a:r>
            <a:r>
              <a:rPr lang="en-US" sz="1400" i="1" kern="0" dirty="0" smtClean="0">
                <a:solidFill>
                  <a:srgbClr val="3C230A"/>
                </a:solidFill>
                <a:latin typeface="Times New Roman"/>
              </a:rPr>
              <a:t>ducts</a:t>
            </a:r>
            <a:r>
              <a:rPr lang="en-US" sz="1400" kern="0" dirty="0" smtClean="0">
                <a:solidFill>
                  <a:srgbClr val="3C230A"/>
                </a:solidFill>
                <a:latin typeface="Times New Roman"/>
              </a:rPr>
              <a:t>)</a:t>
            </a:r>
            <a:r>
              <a:rPr lang="ru-RU" sz="1400" kern="0" dirty="0" smtClean="0">
                <a:solidFill>
                  <a:srgbClr val="3C230A"/>
                </a:solidFill>
                <a:latin typeface="Times New Roman"/>
              </a:rPr>
              <a:t>.</a:t>
            </a:r>
            <a:endParaRPr lang="en-US" sz="1400" kern="0" dirty="0" smtClean="0">
              <a:solidFill>
                <a:srgbClr val="3C230A"/>
              </a:solidFill>
              <a:latin typeface="Times New Roman"/>
            </a:endParaRPr>
          </a:p>
          <a:p>
            <a:pPr lvl="1" algn="just" defTabSz="457200">
              <a:buFont typeface="Symbol"/>
              <a:buChar char="Þ"/>
            </a:pPr>
            <a:r>
              <a:rPr lang="ru-RU" sz="1400" kern="0" dirty="0" smtClean="0">
                <a:solidFill>
                  <a:srgbClr val="3C230A"/>
                </a:solidFill>
                <a:latin typeface="Times New Roman"/>
              </a:rPr>
              <a:t>Мера Франции = технический регламент.</a:t>
            </a:r>
          </a:p>
          <a:p>
            <a:pPr marL="457200" lvl="1" indent="0" algn="just" defTabSz="457200">
              <a:buNone/>
            </a:pPr>
            <a:endParaRPr lang="ru-RU" sz="1400" kern="0" dirty="0" smtClean="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6</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571974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565"/>
            <a:ext cx="9144000" cy="831273"/>
          </a:xfrm>
        </p:spPr>
        <p:txBody>
          <a:bodyPr vert="horz" lIns="91440" tIns="45720" rIns="91440" bIns="45720" rtlCol="0" anchor="ctr">
            <a:noAutofit/>
          </a:bodyPr>
          <a:lstStyle/>
          <a:p>
            <a:pPr algn="l"/>
            <a:r>
              <a:rPr lang="ru-RU" sz="3000" b="1" kern="0" dirty="0" smtClean="0">
                <a:solidFill>
                  <a:srgbClr val="00A3DF"/>
                </a:solidFill>
                <a:latin typeface="Times New Roman"/>
              </a:rPr>
              <a:t>Является ли мера </a:t>
            </a:r>
            <a:r>
              <a:rPr lang="ru-RU" sz="3000" b="1" kern="0" dirty="0" err="1" smtClean="0">
                <a:solidFill>
                  <a:srgbClr val="00A3DF"/>
                </a:solidFill>
                <a:latin typeface="Times New Roman"/>
              </a:rPr>
              <a:t>техрегламентом</a:t>
            </a:r>
            <a:r>
              <a:rPr lang="ru-RU" sz="3000" b="1" kern="0" dirty="0" smtClean="0">
                <a:solidFill>
                  <a:srgbClr val="00A3DF"/>
                </a:solidFill>
                <a:latin typeface="Times New Roman"/>
              </a:rPr>
              <a:t> (2)?</a:t>
            </a:r>
            <a:endParaRPr lang="en-US" sz="3000" b="1" kern="0" dirty="0">
              <a:solidFill>
                <a:srgbClr val="00A3DF"/>
              </a:solidFill>
              <a:latin typeface="Times New Roman"/>
            </a:endParaRPr>
          </a:p>
        </p:txBody>
      </p:sp>
      <p:sp>
        <p:nvSpPr>
          <p:cNvPr id="3" name="Content Placeholder 2"/>
          <p:cNvSpPr>
            <a:spLocks noGrp="1"/>
          </p:cNvSpPr>
          <p:nvPr>
            <p:ph idx="1"/>
          </p:nvPr>
        </p:nvSpPr>
        <p:spPr>
          <a:xfrm>
            <a:off x="304800" y="972344"/>
            <a:ext cx="8458200" cy="5352256"/>
          </a:xfrm>
        </p:spPr>
        <p:txBody>
          <a:bodyPr vert="horz" lIns="91440" tIns="45720" rIns="91440" bIns="45720" rtlCol="0">
            <a:normAutofit fontScale="92500"/>
          </a:bodyPr>
          <a:lstStyle/>
          <a:p>
            <a:pPr algn="just" defTabSz="457200">
              <a:buFont typeface="Arial"/>
            </a:pPr>
            <a:r>
              <a:rPr lang="ru-RU" sz="1600" kern="0" dirty="0" smtClean="0">
                <a:solidFill>
                  <a:srgbClr val="3C230A"/>
                </a:solidFill>
                <a:latin typeface="Times New Roman"/>
              </a:rPr>
              <a:t>ЕС – сардины (2002 г.): регламент ЕС содержал ряд требований к продаже «пресервов из сардин», в </a:t>
            </a:r>
            <a:r>
              <a:rPr lang="ru-RU" sz="1600" kern="0" dirty="0" err="1" smtClean="0">
                <a:solidFill>
                  <a:srgbClr val="3C230A"/>
                </a:solidFill>
                <a:latin typeface="Times New Roman"/>
              </a:rPr>
              <a:t>т.ч</a:t>
            </a:r>
            <a:r>
              <a:rPr lang="ru-RU" sz="1600" kern="0" dirty="0" smtClean="0">
                <a:solidFill>
                  <a:srgbClr val="3C230A"/>
                </a:solidFill>
                <a:latin typeface="Times New Roman"/>
              </a:rPr>
              <a:t>. Требование о том, что товар, продаваемый под </a:t>
            </a:r>
            <a:r>
              <a:rPr lang="ru-RU" sz="1600" kern="0" dirty="0">
                <a:solidFill>
                  <a:srgbClr val="3C230A"/>
                </a:solidFill>
                <a:latin typeface="Times New Roman"/>
              </a:rPr>
              <a:t>наименованием «пресервы из сардин» должен содержать только 1 вид сардин (лат. </a:t>
            </a:r>
            <a:r>
              <a:rPr lang="de-DE" sz="1600" kern="0" dirty="0" err="1">
                <a:solidFill>
                  <a:srgbClr val="3C230A"/>
                </a:solidFill>
                <a:latin typeface="Times New Roman"/>
              </a:rPr>
              <a:t>Sar</a:t>
            </a:r>
            <a:r>
              <a:rPr lang="en-US" sz="1600" kern="0" dirty="0" err="1">
                <a:solidFill>
                  <a:srgbClr val="3C230A"/>
                </a:solidFill>
                <a:latin typeface="Times New Roman"/>
              </a:rPr>
              <a:t>dina</a:t>
            </a:r>
            <a:r>
              <a:rPr lang="en-US" sz="1600" kern="0" dirty="0">
                <a:solidFill>
                  <a:srgbClr val="3C230A"/>
                </a:solidFill>
                <a:latin typeface="Times New Roman"/>
              </a:rPr>
              <a:t> </a:t>
            </a:r>
            <a:r>
              <a:rPr lang="en-US" sz="1600" kern="0" dirty="0" err="1">
                <a:solidFill>
                  <a:srgbClr val="3C230A"/>
                </a:solidFill>
                <a:latin typeface="Times New Roman"/>
              </a:rPr>
              <a:t>pilchardus</a:t>
            </a:r>
            <a:r>
              <a:rPr lang="en-US" sz="1600" kern="0" dirty="0">
                <a:solidFill>
                  <a:srgbClr val="3C230A"/>
                </a:solidFill>
                <a:latin typeface="Times New Roman"/>
              </a:rPr>
              <a:t> </a:t>
            </a:r>
            <a:r>
              <a:rPr lang="en-US" sz="1600" kern="0" dirty="0" err="1">
                <a:solidFill>
                  <a:srgbClr val="3C230A"/>
                </a:solidFill>
                <a:latin typeface="Times New Roman"/>
              </a:rPr>
              <a:t>Walbaum</a:t>
            </a:r>
            <a:r>
              <a:rPr lang="ru-RU" sz="1600" kern="0" dirty="0">
                <a:solidFill>
                  <a:srgbClr val="3C230A"/>
                </a:solidFill>
                <a:latin typeface="Times New Roman"/>
              </a:rPr>
              <a:t>), но не другой (</a:t>
            </a:r>
            <a:r>
              <a:rPr lang="en-US" sz="1600" kern="0" dirty="0" err="1">
                <a:solidFill>
                  <a:srgbClr val="3C230A"/>
                </a:solidFill>
                <a:latin typeface="Times New Roman"/>
              </a:rPr>
              <a:t>Sardinops</a:t>
            </a:r>
            <a:r>
              <a:rPr lang="en-US" sz="1600" kern="0" dirty="0">
                <a:solidFill>
                  <a:srgbClr val="3C230A"/>
                </a:solidFill>
                <a:latin typeface="Times New Roman"/>
              </a:rPr>
              <a:t> </a:t>
            </a:r>
            <a:r>
              <a:rPr lang="en-US" sz="1600" kern="0" dirty="0" err="1">
                <a:solidFill>
                  <a:srgbClr val="3C230A"/>
                </a:solidFill>
                <a:latin typeface="Times New Roman"/>
              </a:rPr>
              <a:t>sagax</a:t>
            </a:r>
            <a:r>
              <a:rPr lang="ru-RU" sz="1600" kern="0" dirty="0">
                <a:solidFill>
                  <a:srgbClr val="3C230A"/>
                </a:solidFill>
                <a:latin typeface="Times New Roman"/>
              </a:rPr>
              <a:t>). АО: </a:t>
            </a:r>
            <a:r>
              <a:rPr lang="en-US" sz="1600" kern="0" dirty="0" err="1">
                <a:solidFill>
                  <a:srgbClr val="3C230A"/>
                </a:solidFill>
                <a:latin typeface="Times New Roman"/>
              </a:rPr>
              <a:t>Sardinops</a:t>
            </a:r>
            <a:r>
              <a:rPr lang="en-US" sz="1600" kern="0" dirty="0">
                <a:solidFill>
                  <a:srgbClr val="3C230A"/>
                </a:solidFill>
                <a:latin typeface="Times New Roman"/>
              </a:rPr>
              <a:t> </a:t>
            </a:r>
            <a:r>
              <a:rPr lang="en-US" sz="1600" kern="0" dirty="0" err="1">
                <a:solidFill>
                  <a:srgbClr val="3C230A"/>
                </a:solidFill>
                <a:latin typeface="Times New Roman"/>
              </a:rPr>
              <a:t>sagax</a:t>
            </a:r>
            <a:r>
              <a:rPr lang="ru-RU" sz="1600" kern="0" dirty="0">
                <a:solidFill>
                  <a:srgbClr val="3C230A"/>
                </a:solidFill>
                <a:latin typeface="Times New Roman"/>
              </a:rPr>
              <a:t> </a:t>
            </a:r>
            <a:r>
              <a:rPr lang="ru-RU" sz="1600" kern="0" dirty="0" smtClean="0">
                <a:solidFill>
                  <a:srgbClr val="3C230A"/>
                </a:solidFill>
                <a:latin typeface="Times New Roman"/>
              </a:rPr>
              <a:t>– товар, который можно идентифицировать; это следует из того, как исполнялся регламент ЕС: именно принудительное исполнение регламента привело к тому, что товары из </a:t>
            </a:r>
            <a:r>
              <a:rPr lang="en-US" sz="1600" kern="0" dirty="0" err="1">
                <a:solidFill>
                  <a:srgbClr val="3C230A"/>
                </a:solidFill>
                <a:latin typeface="Times New Roman"/>
              </a:rPr>
              <a:t>Sardinops</a:t>
            </a:r>
            <a:r>
              <a:rPr lang="en-US" sz="1600" kern="0" dirty="0">
                <a:solidFill>
                  <a:srgbClr val="3C230A"/>
                </a:solidFill>
                <a:latin typeface="Times New Roman"/>
              </a:rPr>
              <a:t> </a:t>
            </a:r>
            <a:r>
              <a:rPr lang="en-US" sz="1600" kern="0" dirty="0" err="1">
                <a:solidFill>
                  <a:srgbClr val="3C230A"/>
                </a:solidFill>
                <a:latin typeface="Times New Roman"/>
              </a:rPr>
              <a:t>sagax</a:t>
            </a:r>
            <a:r>
              <a:rPr lang="ru-RU" sz="1600" kern="0" dirty="0">
                <a:solidFill>
                  <a:srgbClr val="3C230A"/>
                </a:solidFill>
                <a:latin typeface="Times New Roman"/>
              </a:rPr>
              <a:t> </a:t>
            </a:r>
            <a:r>
              <a:rPr lang="ru-RU" sz="1600" kern="0" dirty="0" smtClean="0">
                <a:solidFill>
                  <a:srgbClr val="3C230A"/>
                </a:solidFill>
                <a:latin typeface="Times New Roman"/>
              </a:rPr>
              <a:t>нельзя обозначать на этикетке как «пресервы из сардин».</a:t>
            </a:r>
          </a:p>
          <a:p>
            <a:pPr algn="just" defTabSz="457200">
              <a:buFont typeface="Arial"/>
            </a:pPr>
            <a:r>
              <a:rPr lang="ru-RU" sz="1600" kern="0" dirty="0" smtClean="0">
                <a:solidFill>
                  <a:srgbClr val="3C230A"/>
                </a:solidFill>
                <a:latin typeface="Times New Roman"/>
              </a:rPr>
              <a:t>Требование о том, что можно именовать «пресервами из сардин», отвечает </a:t>
            </a:r>
            <a:r>
              <a:rPr lang="ru-RU" sz="1600" kern="0" dirty="0" err="1" smtClean="0">
                <a:solidFill>
                  <a:srgbClr val="3C230A"/>
                </a:solidFill>
                <a:latin typeface="Times New Roman"/>
              </a:rPr>
              <a:t>2-ому</a:t>
            </a:r>
            <a:r>
              <a:rPr lang="ru-RU" sz="1600" kern="0" dirty="0" smtClean="0">
                <a:solidFill>
                  <a:srgbClr val="3C230A"/>
                </a:solidFill>
                <a:latin typeface="Times New Roman"/>
              </a:rPr>
              <a:t> элементу теста, поскольку также устанавливает обязательные </a:t>
            </a:r>
            <a:r>
              <a:rPr lang="ru-RU" sz="1600" kern="0" dirty="0" err="1" smtClean="0">
                <a:solidFill>
                  <a:srgbClr val="3C230A"/>
                </a:solidFill>
                <a:latin typeface="Times New Roman"/>
              </a:rPr>
              <a:t>хар-ки</a:t>
            </a:r>
            <a:r>
              <a:rPr lang="ru-RU" sz="1600" kern="0" dirty="0" smtClean="0">
                <a:solidFill>
                  <a:srgbClr val="3C230A"/>
                </a:solidFill>
                <a:latin typeface="Times New Roman"/>
              </a:rPr>
              <a:t> товара.</a:t>
            </a:r>
          </a:p>
          <a:p>
            <a:pPr algn="just" defTabSz="457200">
              <a:buFont typeface="Arial"/>
            </a:pPr>
            <a:r>
              <a:rPr lang="ru-RU" sz="1600" kern="0" dirty="0" smtClean="0">
                <a:solidFill>
                  <a:srgbClr val="3C230A"/>
                </a:solidFill>
                <a:latin typeface="Times New Roman"/>
              </a:rPr>
              <a:t>ЕС не спорил с тем, что их регламент обязателен к исполнению. Поэтому АО счел, что и 3-</a:t>
            </a:r>
            <a:r>
              <a:rPr lang="ru-RU" sz="1600" kern="0" dirty="0" err="1" smtClean="0">
                <a:solidFill>
                  <a:srgbClr val="3C230A"/>
                </a:solidFill>
                <a:latin typeface="Times New Roman"/>
              </a:rPr>
              <a:t>ий</a:t>
            </a:r>
            <a:r>
              <a:rPr lang="ru-RU" sz="1600" kern="0" dirty="0" smtClean="0">
                <a:solidFill>
                  <a:srgbClr val="3C230A"/>
                </a:solidFill>
                <a:latin typeface="Times New Roman"/>
              </a:rPr>
              <a:t> критерий теста (обязательность) выполнен.</a:t>
            </a:r>
          </a:p>
          <a:p>
            <a:pPr algn="just" defTabSz="457200">
              <a:buFont typeface="Symbol"/>
              <a:buChar char="Þ"/>
            </a:pPr>
            <a:r>
              <a:rPr lang="ru-RU" sz="1600" kern="0" dirty="0" smtClean="0">
                <a:solidFill>
                  <a:srgbClr val="3C230A"/>
                </a:solidFill>
                <a:latin typeface="Times New Roman"/>
              </a:rPr>
              <a:t>Мера ЕС </a:t>
            </a:r>
            <a:r>
              <a:rPr lang="ru-RU" sz="1600" kern="0" dirty="0" err="1" smtClean="0">
                <a:solidFill>
                  <a:srgbClr val="3C230A"/>
                </a:solidFill>
                <a:latin typeface="Times New Roman"/>
              </a:rPr>
              <a:t>отн</a:t>
            </a:r>
            <a:r>
              <a:rPr lang="ru-RU" sz="1600" kern="0" dirty="0" smtClean="0">
                <a:solidFill>
                  <a:srgbClr val="3C230A"/>
                </a:solidFill>
                <a:latin typeface="Times New Roman"/>
              </a:rPr>
              <a:t>. того, что можно называть «пресервами из сардин», является </a:t>
            </a:r>
            <a:r>
              <a:rPr lang="ru-RU" sz="1600" kern="0" dirty="0" err="1" smtClean="0">
                <a:solidFill>
                  <a:srgbClr val="3C230A"/>
                </a:solidFill>
                <a:latin typeface="Times New Roman"/>
              </a:rPr>
              <a:t>техрегламентом</a:t>
            </a:r>
            <a:r>
              <a:rPr lang="ru-RU" sz="1600" kern="0" dirty="0" smtClean="0">
                <a:solidFill>
                  <a:srgbClr val="3C230A"/>
                </a:solidFill>
                <a:latin typeface="Times New Roman"/>
              </a:rPr>
              <a:t>.</a:t>
            </a:r>
          </a:p>
          <a:p>
            <a:pPr algn="just" defTabSz="457200">
              <a:buFont typeface="Arial"/>
              <a:buChar char="•"/>
            </a:pPr>
            <a:r>
              <a:rPr lang="ru-RU" sz="1600" kern="0" dirty="0">
                <a:solidFill>
                  <a:srgbClr val="3C230A"/>
                </a:solidFill>
                <a:latin typeface="Times New Roman"/>
              </a:rPr>
              <a:t>ЕС – товарные знаки и </a:t>
            </a:r>
            <a:r>
              <a:rPr lang="ru-RU" sz="1600" kern="0" dirty="0" smtClean="0">
                <a:solidFill>
                  <a:srgbClr val="3C230A"/>
                </a:solidFill>
                <a:latin typeface="Times New Roman"/>
              </a:rPr>
              <a:t>географические </a:t>
            </a:r>
            <a:r>
              <a:rPr lang="ru-RU" sz="1600" kern="0" dirty="0">
                <a:solidFill>
                  <a:srgbClr val="3C230A"/>
                </a:solidFill>
                <a:latin typeface="Times New Roman"/>
              </a:rPr>
              <a:t>обозначения (Австралия) (2005 г</a:t>
            </a:r>
            <a:r>
              <a:rPr lang="ru-RU" sz="1600" kern="0" dirty="0" smtClean="0">
                <a:solidFill>
                  <a:srgbClr val="3C230A"/>
                </a:solidFill>
                <a:latin typeface="Times New Roman"/>
              </a:rPr>
              <a:t>.): требование ЕС указывать страну происхождения на этикетке = </a:t>
            </a:r>
            <a:r>
              <a:rPr lang="ru-RU" sz="1600" kern="0" dirty="0" err="1" smtClean="0">
                <a:solidFill>
                  <a:srgbClr val="3C230A"/>
                </a:solidFill>
                <a:latin typeface="Times New Roman"/>
              </a:rPr>
              <a:t>техрегламент</a:t>
            </a:r>
            <a:r>
              <a:rPr lang="ru-RU" sz="1600" kern="0" dirty="0" smtClean="0">
                <a:solidFill>
                  <a:srgbClr val="3C230A"/>
                </a:solidFill>
                <a:latin typeface="Times New Roman"/>
              </a:rPr>
              <a:t>. Проверка для регистрации географических наименований – не </a:t>
            </a:r>
            <a:r>
              <a:rPr lang="ru-RU" sz="1600" kern="0" dirty="0" err="1" smtClean="0">
                <a:solidFill>
                  <a:srgbClr val="3C230A"/>
                </a:solidFill>
                <a:latin typeface="Times New Roman"/>
              </a:rPr>
              <a:t>техрегламент</a:t>
            </a:r>
            <a:r>
              <a:rPr lang="ru-RU" sz="1600" kern="0" dirty="0" smtClean="0">
                <a:solidFill>
                  <a:srgbClr val="3C230A"/>
                </a:solidFill>
                <a:latin typeface="Times New Roman"/>
              </a:rPr>
              <a:t>, а процедура оценки соответствия (доклад третейской группы).</a:t>
            </a:r>
          </a:p>
          <a:p>
            <a:pPr algn="just" defTabSz="457200">
              <a:buFont typeface="Arial"/>
              <a:buChar char="•"/>
            </a:pPr>
            <a:r>
              <a:rPr lang="ru-RU" sz="1600" kern="0" dirty="0">
                <a:solidFill>
                  <a:srgbClr val="3C230A"/>
                </a:solidFill>
                <a:latin typeface="Times New Roman"/>
              </a:rPr>
              <a:t>США – ароматизированные сигареты (2012 г</a:t>
            </a:r>
            <a:r>
              <a:rPr lang="ru-RU" sz="1600" kern="0" dirty="0" smtClean="0">
                <a:solidFill>
                  <a:srgbClr val="3C230A"/>
                </a:solidFill>
                <a:latin typeface="Times New Roman"/>
              </a:rPr>
              <a:t>.): запрет ввоза сигарет с запахом гвоздики (их ввозили в США в основном из Индонезии) и пр. ароматизированных сигарет, кроме сигарет с ментолом (их производили в США); США </a:t>
            </a:r>
            <a:r>
              <a:rPr lang="ru-RU" sz="1600" kern="0" dirty="0">
                <a:solidFill>
                  <a:srgbClr val="3C230A"/>
                </a:solidFill>
                <a:latin typeface="Times New Roman"/>
              </a:rPr>
              <a:t>– </a:t>
            </a:r>
            <a:r>
              <a:rPr lang="de-DE" sz="1600" kern="0" dirty="0" smtClean="0">
                <a:solidFill>
                  <a:srgbClr val="3C230A"/>
                </a:solidFill>
                <a:latin typeface="Times New Roman"/>
              </a:rPr>
              <a:t>COOL </a:t>
            </a:r>
            <a:r>
              <a:rPr lang="en-US" sz="1600" kern="0" dirty="0">
                <a:solidFill>
                  <a:srgbClr val="3C230A"/>
                </a:solidFill>
                <a:latin typeface="Times New Roman"/>
              </a:rPr>
              <a:t>(2012 </a:t>
            </a:r>
            <a:r>
              <a:rPr lang="ru-RU" sz="1600" kern="0" dirty="0">
                <a:solidFill>
                  <a:srgbClr val="3C230A"/>
                </a:solidFill>
                <a:latin typeface="Times New Roman"/>
              </a:rPr>
              <a:t>г</a:t>
            </a:r>
            <a:r>
              <a:rPr lang="ru-RU" sz="1600" kern="0" dirty="0" smtClean="0">
                <a:solidFill>
                  <a:srgbClr val="3C230A"/>
                </a:solidFill>
                <a:latin typeface="Times New Roman"/>
              </a:rPr>
              <a:t>.): розничные продавцы, продающие говядину и свинину, обязаны указывать страну происхождения на этикетках. В обоих спорах вопрос о том, являются ли меры США </a:t>
            </a:r>
            <a:r>
              <a:rPr lang="ru-RU" sz="1600" kern="0" dirty="0" err="1" smtClean="0">
                <a:solidFill>
                  <a:srgbClr val="3C230A"/>
                </a:solidFill>
                <a:latin typeface="Times New Roman"/>
              </a:rPr>
              <a:t>техрегламентом</a:t>
            </a:r>
            <a:r>
              <a:rPr lang="ru-RU" sz="1600" kern="0" dirty="0" smtClean="0">
                <a:solidFill>
                  <a:srgbClr val="3C230A"/>
                </a:solidFill>
                <a:latin typeface="Times New Roman"/>
              </a:rPr>
              <a:t>, не ставился под сомнение сторонами.</a:t>
            </a:r>
          </a:p>
          <a:p>
            <a:pPr algn="just" defTabSz="457200">
              <a:buFont typeface="Arial"/>
              <a:buChar char="•"/>
            </a:pPr>
            <a:endParaRPr lang="ru-RU" sz="14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7</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929497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565"/>
            <a:ext cx="9144000" cy="831273"/>
          </a:xfrm>
        </p:spPr>
        <p:txBody>
          <a:bodyPr vert="horz" lIns="91440" tIns="45720" rIns="91440" bIns="45720" rtlCol="0" anchor="ctr">
            <a:noAutofit/>
          </a:bodyPr>
          <a:lstStyle/>
          <a:p>
            <a:pPr algn="l"/>
            <a:r>
              <a:rPr lang="ru-RU" sz="3000" b="1" kern="0" dirty="0" smtClean="0">
                <a:solidFill>
                  <a:srgbClr val="00A3DF"/>
                </a:solidFill>
                <a:latin typeface="Times New Roman"/>
              </a:rPr>
              <a:t>Является ли мера </a:t>
            </a:r>
            <a:r>
              <a:rPr lang="ru-RU" sz="3000" b="1" kern="0" dirty="0" err="1" smtClean="0">
                <a:solidFill>
                  <a:srgbClr val="00A3DF"/>
                </a:solidFill>
                <a:latin typeface="Times New Roman"/>
              </a:rPr>
              <a:t>техрегламентом</a:t>
            </a:r>
            <a:r>
              <a:rPr lang="ru-RU" sz="3000" b="1" kern="0" dirty="0" smtClean="0">
                <a:solidFill>
                  <a:srgbClr val="00A3DF"/>
                </a:solidFill>
                <a:latin typeface="Times New Roman"/>
              </a:rPr>
              <a:t> (3)?</a:t>
            </a:r>
            <a:endParaRPr lang="en-US" sz="3000" b="1" kern="0" dirty="0">
              <a:solidFill>
                <a:srgbClr val="00A3DF"/>
              </a:solidFill>
              <a:latin typeface="Times New Roman"/>
            </a:endParaRPr>
          </a:p>
        </p:txBody>
      </p:sp>
      <p:sp>
        <p:nvSpPr>
          <p:cNvPr id="3" name="Content Placeholder 2"/>
          <p:cNvSpPr>
            <a:spLocks noGrp="1"/>
          </p:cNvSpPr>
          <p:nvPr>
            <p:ph idx="1"/>
          </p:nvPr>
        </p:nvSpPr>
        <p:spPr>
          <a:xfrm>
            <a:off x="304800" y="972344"/>
            <a:ext cx="8458200" cy="5352256"/>
          </a:xfrm>
        </p:spPr>
        <p:txBody>
          <a:bodyPr vert="horz" lIns="91440" tIns="45720" rIns="91440" bIns="45720" rtlCol="0">
            <a:normAutofit/>
          </a:bodyPr>
          <a:lstStyle/>
          <a:p>
            <a:pPr algn="just" defTabSz="457200">
              <a:buFont typeface="Arial"/>
              <a:buChar char="•"/>
            </a:pPr>
            <a:r>
              <a:rPr lang="ru-RU" sz="1400" kern="0" dirty="0">
                <a:solidFill>
                  <a:srgbClr val="3C230A"/>
                </a:solidFill>
                <a:latin typeface="Times New Roman"/>
              </a:rPr>
              <a:t>США – тунец </a:t>
            </a:r>
            <a:r>
              <a:rPr lang="de-DE" sz="1400" kern="0" dirty="0">
                <a:solidFill>
                  <a:srgbClr val="3C230A"/>
                </a:solidFill>
                <a:latin typeface="Times New Roman"/>
              </a:rPr>
              <a:t>II </a:t>
            </a:r>
            <a:r>
              <a:rPr lang="ru-RU" sz="1400" kern="0" dirty="0">
                <a:solidFill>
                  <a:srgbClr val="3C230A"/>
                </a:solidFill>
                <a:latin typeface="Times New Roman"/>
              </a:rPr>
              <a:t>(Мексика) (2012 г</a:t>
            </a:r>
            <a:r>
              <a:rPr lang="ru-RU" sz="1400" kern="0" dirty="0" smtClean="0">
                <a:solidFill>
                  <a:srgbClr val="3C230A"/>
                </a:solidFill>
                <a:latin typeface="Times New Roman"/>
              </a:rPr>
              <a:t>.): товары из тунца должны сопровождаться этикеткой о том, выловлен ли тунец способом, безопасным для дельфинов. Является ли это требование </a:t>
            </a:r>
            <a:r>
              <a:rPr lang="ru-RU" sz="1400" kern="0" dirty="0" err="1" smtClean="0">
                <a:solidFill>
                  <a:srgbClr val="3C230A"/>
                </a:solidFill>
                <a:latin typeface="Times New Roman"/>
              </a:rPr>
              <a:t>техрегламентом</a:t>
            </a:r>
            <a:r>
              <a:rPr lang="ru-RU" sz="1400" kern="0" dirty="0" smtClean="0">
                <a:solidFill>
                  <a:srgbClr val="3C230A"/>
                </a:solidFill>
                <a:latin typeface="Times New Roman"/>
              </a:rPr>
              <a:t>?</a:t>
            </a:r>
          </a:p>
          <a:p>
            <a:pPr algn="just" defTabSz="457200">
              <a:buFont typeface="Arial"/>
              <a:buChar char="•"/>
            </a:pPr>
            <a:r>
              <a:rPr lang="ru-RU" sz="1400" kern="0" dirty="0" smtClean="0">
                <a:solidFill>
                  <a:srgbClr val="3C230A"/>
                </a:solidFill>
                <a:latin typeface="Times New Roman"/>
              </a:rPr>
              <a:t>США: эта мера – не </a:t>
            </a:r>
            <a:r>
              <a:rPr lang="ru-RU" sz="1400" kern="0" dirty="0" err="1" smtClean="0">
                <a:solidFill>
                  <a:srgbClr val="3C230A"/>
                </a:solidFill>
                <a:latin typeface="Times New Roman"/>
              </a:rPr>
              <a:t>техрегламент</a:t>
            </a:r>
            <a:r>
              <a:rPr lang="ru-RU" sz="1400" kern="0" dirty="0" smtClean="0">
                <a:solidFill>
                  <a:srgbClr val="3C230A"/>
                </a:solidFill>
                <a:latin typeface="Times New Roman"/>
              </a:rPr>
              <a:t>, а стандарт. Третейская группа с этим не согласилась: данная мера является </a:t>
            </a:r>
            <a:r>
              <a:rPr lang="ru-RU" sz="1400" kern="0" dirty="0" err="1" smtClean="0">
                <a:solidFill>
                  <a:srgbClr val="3C230A"/>
                </a:solidFill>
                <a:latin typeface="Times New Roman"/>
              </a:rPr>
              <a:t>техрегламентом</a:t>
            </a:r>
            <a:r>
              <a:rPr lang="ru-RU" sz="1400" kern="0" dirty="0" smtClean="0">
                <a:solidFill>
                  <a:srgbClr val="3C230A"/>
                </a:solidFill>
                <a:latin typeface="Times New Roman"/>
              </a:rPr>
              <a:t>.</a:t>
            </a:r>
          </a:p>
          <a:p>
            <a:pPr algn="just" defTabSz="457200">
              <a:buFont typeface="Arial"/>
              <a:buChar char="•"/>
            </a:pPr>
            <a:r>
              <a:rPr lang="ru-RU" sz="1400" kern="0" dirty="0" smtClean="0">
                <a:solidFill>
                  <a:srgbClr val="3C230A"/>
                </a:solidFill>
                <a:latin typeface="Times New Roman"/>
              </a:rPr>
              <a:t>Апелляция США: США не спорили с тем, что их мера отвечает критериям 1 и 2 теста, но считали, что 3-</a:t>
            </a:r>
            <a:r>
              <a:rPr lang="ru-RU" sz="1400" kern="0" dirty="0" err="1" smtClean="0">
                <a:solidFill>
                  <a:srgbClr val="3C230A"/>
                </a:solidFill>
                <a:latin typeface="Times New Roman"/>
              </a:rPr>
              <a:t>ий</a:t>
            </a:r>
            <a:r>
              <a:rPr lang="ru-RU" sz="1400" kern="0" dirty="0" smtClean="0">
                <a:solidFill>
                  <a:srgbClr val="3C230A"/>
                </a:solidFill>
                <a:latin typeface="Times New Roman"/>
              </a:rPr>
              <a:t> критерий (обязательность меры) не выполняется, т.к. мера не является обязательной к исполнению. США считали, что эта мера обязательна лишь тогда, когда товар из тунца должен быть снабжен этикеткой, а это, в свою очередь, требуется далеко не всегда. США утверждали, что товары из тунца могут продаваться на рынке США как с этикеткой «выловлен безопасно для дельфинов», так и без неё, поэтому эта мера не является обязательной.</a:t>
            </a:r>
          </a:p>
          <a:p>
            <a:pPr algn="just" defTabSz="457200">
              <a:buFont typeface="Arial"/>
              <a:buChar char="•"/>
            </a:pPr>
            <a:r>
              <a:rPr lang="ru-RU" sz="1400" kern="0" dirty="0" smtClean="0">
                <a:solidFill>
                  <a:srgbClr val="3C230A"/>
                </a:solidFill>
                <a:latin typeface="Times New Roman"/>
              </a:rPr>
              <a:t>Апелляционный орган: требование об </a:t>
            </a:r>
            <a:r>
              <a:rPr lang="ru-RU" sz="1400" kern="0" dirty="0" err="1" smtClean="0">
                <a:solidFill>
                  <a:srgbClr val="3C230A"/>
                </a:solidFill>
                <a:latin typeface="Times New Roman"/>
              </a:rPr>
              <a:t>этикетировании</a:t>
            </a:r>
            <a:r>
              <a:rPr lang="ru-RU" sz="1400" kern="0" dirty="0" smtClean="0">
                <a:solidFill>
                  <a:srgbClr val="3C230A"/>
                </a:solidFill>
                <a:latin typeface="Times New Roman"/>
              </a:rPr>
              <a:t> (т.е. положение, устанавливающее условия, которые </a:t>
            </a:r>
            <a:r>
              <a:rPr lang="ru-RU" sz="1400" kern="0" dirty="0" err="1" smtClean="0">
                <a:solidFill>
                  <a:srgbClr val="3C230A"/>
                </a:solidFill>
                <a:latin typeface="Times New Roman"/>
              </a:rPr>
              <a:t>д.б</a:t>
            </a:r>
            <a:r>
              <a:rPr lang="ru-RU" sz="1400" kern="0" dirty="0" smtClean="0">
                <a:solidFill>
                  <a:srgbClr val="3C230A"/>
                </a:solidFill>
                <a:latin typeface="Times New Roman"/>
              </a:rPr>
              <a:t>. выполнены, чтобы использовать определенную этикетку) может быть </a:t>
            </a:r>
            <a:r>
              <a:rPr lang="ru-RU" sz="1400" kern="0" dirty="0" err="1" smtClean="0">
                <a:solidFill>
                  <a:srgbClr val="3C230A"/>
                </a:solidFill>
                <a:latin typeface="Times New Roman"/>
              </a:rPr>
              <a:t>техрегламентом</a:t>
            </a:r>
            <a:r>
              <a:rPr lang="ru-RU" sz="1400" kern="0" dirty="0" smtClean="0">
                <a:solidFill>
                  <a:srgbClr val="3C230A"/>
                </a:solidFill>
                <a:latin typeface="Times New Roman"/>
              </a:rPr>
              <a:t> или стандартом. Тот факт, что </a:t>
            </a:r>
            <a:r>
              <a:rPr lang="ru-RU" sz="1400" kern="0" dirty="0">
                <a:solidFill>
                  <a:srgbClr val="3C230A"/>
                </a:solidFill>
                <a:latin typeface="Times New Roman"/>
              </a:rPr>
              <a:t>требование об </a:t>
            </a:r>
            <a:r>
              <a:rPr lang="ru-RU" sz="1400" kern="0" dirty="0" err="1">
                <a:solidFill>
                  <a:srgbClr val="3C230A"/>
                </a:solidFill>
                <a:latin typeface="Times New Roman"/>
              </a:rPr>
              <a:t>этикетировании</a:t>
            </a:r>
            <a:r>
              <a:rPr lang="ru-RU" sz="1400" kern="0" dirty="0">
                <a:solidFill>
                  <a:srgbClr val="3C230A"/>
                </a:solidFill>
                <a:latin typeface="Times New Roman"/>
              </a:rPr>
              <a:t> </a:t>
            </a:r>
            <a:r>
              <a:rPr lang="ru-RU" sz="1400" kern="0" dirty="0" smtClean="0">
                <a:solidFill>
                  <a:srgbClr val="3C230A"/>
                </a:solidFill>
                <a:latin typeface="Times New Roman"/>
              </a:rPr>
              <a:t>не требует использовать определенные этикетки, чтобы поместить товар для продажи на рынке, не исключает того, что это </a:t>
            </a:r>
            <a:r>
              <a:rPr lang="ru-RU" sz="1400" kern="0" dirty="0">
                <a:solidFill>
                  <a:srgbClr val="3C230A"/>
                </a:solidFill>
                <a:latin typeface="Times New Roman"/>
              </a:rPr>
              <a:t>требование об </a:t>
            </a:r>
            <a:r>
              <a:rPr lang="ru-RU" sz="1400" kern="0" dirty="0" err="1">
                <a:solidFill>
                  <a:srgbClr val="3C230A"/>
                </a:solidFill>
                <a:latin typeface="Times New Roman"/>
              </a:rPr>
              <a:t>этикетировании</a:t>
            </a:r>
            <a:r>
              <a:rPr lang="ru-RU" sz="1400" kern="0" dirty="0">
                <a:solidFill>
                  <a:srgbClr val="3C230A"/>
                </a:solidFill>
                <a:latin typeface="Times New Roman"/>
              </a:rPr>
              <a:t> </a:t>
            </a:r>
            <a:r>
              <a:rPr lang="ru-RU" sz="1400" kern="0" dirty="0" smtClean="0">
                <a:solidFill>
                  <a:srgbClr val="3C230A"/>
                </a:solidFill>
                <a:latin typeface="Times New Roman"/>
              </a:rPr>
              <a:t> является </a:t>
            </a:r>
            <a:r>
              <a:rPr lang="ru-RU" sz="1400" kern="0" dirty="0" err="1" smtClean="0">
                <a:solidFill>
                  <a:srgbClr val="3C230A"/>
                </a:solidFill>
                <a:latin typeface="Times New Roman"/>
              </a:rPr>
              <a:t>техрегламентом</a:t>
            </a:r>
            <a:r>
              <a:rPr lang="ru-RU" sz="1400" kern="0" dirty="0" smtClean="0">
                <a:solidFill>
                  <a:srgbClr val="3C230A"/>
                </a:solidFill>
                <a:latin typeface="Times New Roman"/>
              </a:rPr>
              <a:t>.</a:t>
            </a:r>
          </a:p>
          <a:p>
            <a:pPr algn="just" defTabSz="457200">
              <a:buFont typeface="Arial"/>
              <a:buChar char="•"/>
            </a:pPr>
            <a:r>
              <a:rPr lang="ru-RU" sz="1400" kern="0" dirty="0" smtClean="0">
                <a:solidFill>
                  <a:srgbClr val="3C230A"/>
                </a:solidFill>
                <a:latin typeface="Times New Roman"/>
              </a:rPr>
              <a:t>АО: отвечать на вопрос, является ли рассматриваемая мера «стандартом» или «</a:t>
            </a:r>
            <a:r>
              <a:rPr lang="ru-RU" sz="1400" kern="0" dirty="0" err="1" smtClean="0">
                <a:solidFill>
                  <a:srgbClr val="3C230A"/>
                </a:solidFill>
                <a:latin typeface="Times New Roman"/>
              </a:rPr>
              <a:t>техрегламентом</a:t>
            </a:r>
            <a:r>
              <a:rPr lang="ru-RU" sz="1400" kern="0" dirty="0" smtClean="0">
                <a:solidFill>
                  <a:srgbClr val="3C230A"/>
                </a:solidFill>
                <a:latin typeface="Times New Roman"/>
              </a:rPr>
              <a:t>», следует в свете черт этой меры и обстоятельств конкретного дела. Такая оценка может включать в себя следующее:</a:t>
            </a:r>
          </a:p>
          <a:p>
            <a:pPr lvl="1" algn="just" defTabSz="457200">
              <a:buAutoNum type="arabicParenR"/>
            </a:pPr>
            <a:r>
              <a:rPr lang="ru-RU" sz="1000" kern="0" dirty="0" smtClean="0">
                <a:solidFill>
                  <a:srgbClr val="3C230A"/>
                </a:solidFill>
                <a:latin typeface="Times New Roman"/>
              </a:rPr>
              <a:t>Заключается ли мера в законе или постановлении, принятом членом ВТО?</a:t>
            </a:r>
          </a:p>
          <a:p>
            <a:pPr lvl="1" algn="just" defTabSz="457200">
              <a:buAutoNum type="arabicParenR"/>
            </a:pPr>
            <a:r>
              <a:rPr lang="ru-RU" sz="1000" kern="0" dirty="0" smtClean="0">
                <a:solidFill>
                  <a:srgbClr val="3C230A"/>
                </a:solidFill>
                <a:latin typeface="Times New Roman"/>
              </a:rPr>
              <a:t>Предписывает ли или запрещает ли мера определенное поведение?</a:t>
            </a:r>
          </a:p>
          <a:p>
            <a:pPr lvl="1" algn="just" defTabSz="457200">
              <a:buAutoNum type="arabicParenR"/>
            </a:pPr>
            <a:r>
              <a:rPr lang="ru-RU" sz="1000" kern="0" dirty="0" smtClean="0">
                <a:solidFill>
                  <a:srgbClr val="3C230A"/>
                </a:solidFill>
                <a:latin typeface="Times New Roman"/>
              </a:rPr>
              <a:t>Устанавливает ли мера специфические требования, которые представляют собой единственное средство для решения определенного вопроса?</a:t>
            </a:r>
          </a:p>
          <a:p>
            <a:pPr lvl="1" algn="just" defTabSz="457200">
              <a:buAutoNum type="arabicParenR"/>
            </a:pPr>
            <a:r>
              <a:rPr lang="ru-RU" sz="1000" kern="0" dirty="0" smtClean="0">
                <a:solidFill>
                  <a:srgbClr val="3C230A"/>
                </a:solidFill>
                <a:latin typeface="Times New Roman"/>
              </a:rPr>
              <a:t>Какова природа вопроса, решить который призвана эта мера?</a:t>
            </a:r>
          </a:p>
          <a:p>
            <a:pPr marL="457200" lvl="1" indent="0" algn="just" defTabSz="457200">
              <a:buNone/>
            </a:pPr>
            <a:r>
              <a:rPr lang="ru-RU" sz="1400" kern="0" dirty="0">
                <a:solidFill>
                  <a:srgbClr val="3C230A"/>
                </a:solidFill>
                <a:latin typeface="Times New Roman"/>
              </a:rPr>
              <a:t>=</a:t>
            </a:r>
            <a:r>
              <a:rPr lang="en-US" sz="1400" kern="0" dirty="0">
                <a:solidFill>
                  <a:srgbClr val="3C230A"/>
                </a:solidFill>
                <a:latin typeface="Times New Roman"/>
              </a:rPr>
              <a:t>&gt; </a:t>
            </a:r>
            <a:r>
              <a:rPr lang="ru-RU" sz="1400" kern="0" dirty="0">
                <a:solidFill>
                  <a:srgbClr val="3C230A"/>
                </a:solidFill>
                <a:latin typeface="Times New Roman"/>
              </a:rPr>
              <a:t>АО признал меру США </a:t>
            </a:r>
            <a:r>
              <a:rPr lang="ru-RU" sz="1400" kern="0" dirty="0" err="1">
                <a:solidFill>
                  <a:srgbClr val="3C230A"/>
                </a:solidFill>
                <a:latin typeface="Times New Roman"/>
              </a:rPr>
              <a:t>техрегламентом</a:t>
            </a:r>
            <a:r>
              <a:rPr lang="ru-RU" sz="1400" kern="0" dirty="0">
                <a:solidFill>
                  <a:srgbClr val="3C230A"/>
                </a:solidFill>
                <a:latin typeface="Times New Roman"/>
              </a:rPr>
              <a:t> (и тем самым согласился с третейской группой).</a:t>
            </a:r>
          </a:p>
          <a:p>
            <a:pPr algn="just" defTabSz="457200">
              <a:buAutoNum type="arabicParenR"/>
            </a:pPr>
            <a:endParaRPr lang="ru-RU" sz="1400" kern="0" dirty="0" smtClean="0">
              <a:solidFill>
                <a:srgbClr val="3C230A"/>
              </a:solidFill>
              <a:latin typeface="Times New Roman"/>
            </a:endParaRPr>
          </a:p>
          <a:p>
            <a:pPr algn="just" defTabSz="457200">
              <a:buFont typeface="Arial"/>
              <a:buChar char="•"/>
            </a:pPr>
            <a:endParaRPr lang="ru-RU" sz="14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8</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39330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
            <a:ext cx="8991600" cy="914400"/>
          </a:xfrm>
        </p:spPr>
        <p:txBody>
          <a:bodyPr vert="horz" lIns="91440" tIns="45720" rIns="91440" bIns="45720" rtlCol="0" anchor="ctr">
            <a:normAutofit/>
          </a:bodyPr>
          <a:lstStyle/>
          <a:p>
            <a:pPr lvl="0" algn="l"/>
            <a:r>
              <a:rPr lang="ru-RU" sz="3600" b="1" kern="0" dirty="0" smtClean="0">
                <a:solidFill>
                  <a:srgbClr val="00A3DF"/>
                </a:solidFill>
                <a:latin typeface="Times New Roman"/>
              </a:rPr>
              <a:t>К кому применяется Соглашение </a:t>
            </a:r>
            <a:r>
              <a:rPr lang="ru-RU" sz="3600" b="1" kern="0" dirty="0">
                <a:solidFill>
                  <a:srgbClr val="00A3DF"/>
                </a:solidFill>
                <a:latin typeface="Times New Roman"/>
              </a:rPr>
              <a:t>о </a:t>
            </a:r>
            <a:r>
              <a:rPr lang="ru-RU" sz="3600" b="1" kern="0" dirty="0" err="1" smtClean="0">
                <a:solidFill>
                  <a:srgbClr val="00A3DF"/>
                </a:solidFill>
                <a:latin typeface="Times New Roman"/>
              </a:rPr>
              <a:t>ТБТ</a:t>
            </a:r>
            <a:r>
              <a:rPr lang="ru-RU" sz="3600" b="1" kern="0" dirty="0" smtClean="0">
                <a:solidFill>
                  <a:srgbClr val="00A3DF"/>
                </a:solidFill>
                <a:latin typeface="Times New Roman"/>
              </a:rPr>
              <a:t>?</a:t>
            </a:r>
            <a:endParaRPr lang="en-US" sz="3600" b="1" kern="0" dirty="0">
              <a:solidFill>
                <a:srgbClr val="00A3DF"/>
              </a:solidFill>
              <a:latin typeface="Times New Roman"/>
            </a:endParaRPr>
          </a:p>
        </p:txBody>
      </p:sp>
      <p:sp>
        <p:nvSpPr>
          <p:cNvPr id="3" name="Content Placeholder 2"/>
          <p:cNvSpPr>
            <a:spLocks noGrp="1"/>
          </p:cNvSpPr>
          <p:nvPr>
            <p:ph idx="1"/>
          </p:nvPr>
        </p:nvSpPr>
        <p:spPr>
          <a:xfrm>
            <a:off x="304800" y="972344"/>
            <a:ext cx="8458200" cy="5352256"/>
          </a:xfrm>
        </p:spPr>
        <p:txBody>
          <a:bodyPr vert="horz" lIns="91440" tIns="45720" rIns="91440" bIns="45720" rtlCol="0">
            <a:normAutofit/>
          </a:bodyPr>
          <a:lstStyle/>
          <a:p>
            <a:pPr algn="just" defTabSz="457200">
              <a:buFont typeface="Arial"/>
            </a:pPr>
            <a:r>
              <a:rPr lang="ru-RU" sz="1400" kern="0" dirty="0" smtClean="0">
                <a:solidFill>
                  <a:srgbClr val="3C230A"/>
                </a:solidFill>
                <a:latin typeface="Times New Roman"/>
              </a:rPr>
              <a:t>Соглашение адресовано в </a:t>
            </a:r>
            <a:r>
              <a:rPr lang="ru-RU" sz="1400" kern="0" dirty="0">
                <a:solidFill>
                  <a:srgbClr val="3C230A"/>
                </a:solidFill>
                <a:latin typeface="Times New Roman"/>
              </a:rPr>
              <a:t>основном </a:t>
            </a:r>
            <a:r>
              <a:rPr lang="ru-RU" sz="1400" kern="0" dirty="0" smtClean="0">
                <a:solidFill>
                  <a:srgbClr val="3C230A"/>
                </a:solidFill>
                <a:latin typeface="Times New Roman"/>
              </a:rPr>
              <a:t>центральным правительственным органам.</a:t>
            </a:r>
          </a:p>
          <a:p>
            <a:pPr algn="just" defTabSz="457200">
              <a:buFont typeface="Arial"/>
            </a:pPr>
            <a:r>
              <a:rPr lang="ru-RU" sz="1400" kern="0" dirty="0" smtClean="0">
                <a:solidFill>
                  <a:srgbClr val="3C230A"/>
                </a:solidFill>
                <a:latin typeface="Times New Roman"/>
              </a:rPr>
              <a:t>Однако оно прямо направлено на то, чтобы применяться к другим органам, вовлеченным в подготовку, принятие и применение </a:t>
            </a:r>
            <a:r>
              <a:rPr lang="ru-RU" sz="1400" kern="0" dirty="0" err="1" smtClean="0">
                <a:solidFill>
                  <a:srgbClr val="3C230A"/>
                </a:solidFill>
                <a:latin typeface="Times New Roman"/>
              </a:rPr>
              <a:t>техрегламентов</a:t>
            </a:r>
            <a:r>
              <a:rPr lang="ru-RU" sz="1400" kern="0" dirty="0" smtClean="0">
                <a:solidFill>
                  <a:srgbClr val="3C230A"/>
                </a:solidFill>
                <a:latin typeface="Times New Roman"/>
              </a:rPr>
              <a:t>, стандартов и/или </a:t>
            </a:r>
            <a:r>
              <a:rPr lang="ru-RU" sz="1400" kern="0" dirty="0" err="1" smtClean="0">
                <a:solidFill>
                  <a:srgbClr val="3C230A"/>
                </a:solidFill>
                <a:latin typeface="Times New Roman"/>
              </a:rPr>
              <a:t>ПОС</a:t>
            </a:r>
            <a:r>
              <a:rPr lang="ru-RU" sz="1400" kern="0" dirty="0" smtClean="0">
                <a:solidFill>
                  <a:srgbClr val="3C230A"/>
                </a:solidFill>
                <a:latin typeface="Times New Roman"/>
              </a:rPr>
              <a:t>: </a:t>
            </a:r>
            <a:r>
              <a:rPr lang="ru-RU" sz="1400" kern="0" dirty="0">
                <a:solidFill>
                  <a:srgbClr val="3C230A"/>
                </a:solidFill>
                <a:latin typeface="Times New Roman"/>
              </a:rPr>
              <a:t>местные </a:t>
            </a:r>
            <a:r>
              <a:rPr lang="ru-RU" sz="1400" kern="0" dirty="0" smtClean="0">
                <a:solidFill>
                  <a:srgbClr val="3C230A"/>
                </a:solidFill>
                <a:latin typeface="Times New Roman"/>
              </a:rPr>
              <a:t>правительственные и неправительственные органы.</a:t>
            </a:r>
          </a:p>
          <a:p>
            <a:pPr algn="just" defTabSz="457200">
              <a:buFont typeface="Arial"/>
            </a:pPr>
            <a:r>
              <a:rPr lang="ru-RU" sz="1400" kern="0" dirty="0" smtClean="0">
                <a:solidFill>
                  <a:srgbClr val="3C230A"/>
                </a:solidFill>
                <a:latin typeface="Times New Roman"/>
              </a:rPr>
              <a:t>Местные ПО: </a:t>
            </a:r>
            <a:r>
              <a:rPr lang="ru-RU" sz="1400" kern="0" dirty="0">
                <a:solidFill>
                  <a:srgbClr val="3C230A"/>
                </a:solidFill>
                <a:latin typeface="Times New Roman"/>
              </a:rPr>
              <a:t>правительство, кроме центрального правительства (например, штаты, провинции, земли, кантоны, муниципалитеты и т.д.), его министерства или ведомства или любой орган, подчиненный такому правительству в отношении деятельности, о которой идет </a:t>
            </a:r>
            <a:r>
              <a:rPr lang="ru-RU" sz="1400" kern="0" dirty="0" smtClean="0">
                <a:solidFill>
                  <a:srgbClr val="3C230A"/>
                </a:solidFill>
                <a:latin typeface="Times New Roman"/>
              </a:rPr>
              <a:t>речь (п. 7 Приложения 1). </a:t>
            </a:r>
          </a:p>
          <a:p>
            <a:pPr algn="just" defTabSz="457200">
              <a:buFont typeface="Arial"/>
            </a:pPr>
            <a:r>
              <a:rPr lang="ru-RU" sz="1400" kern="0" dirty="0" smtClean="0">
                <a:solidFill>
                  <a:srgbClr val="3C230A"/>
                </a:solidFill>
                <a:latin typeface="Times New Roman"/>
              </a:rPr>
              <a:t>Неправительственный орган – орган</a:t>
            </a:r>
            <a:r>
              <a:rPr lang="ru-RU" sz="1400" kern="0" dirty="0">
                <a:solidFill>
                  <a:srgbClr val="3C230A"/>
                </a:solidFill>
                <a:latin typeface="Times New Roman"/>
              </a:rPr>
              <a:t>, кроме центрального правительственного органа или местного правительственного органа, включая неправительственный орган, который имеет законное право вводить технический </a:t>
            </a:r>
            <a:r>
              <a:rPr lang="ru-RU" sz="1400" kern="0" dirty="0" smtClean="0">
                <a:solidFill>
                  <a:srgbClr val="3C230A"/>
                </a:solidFill>
                <a:latin typeface="Times New Roman"/>
              </a:rPr>
              <a:t>регламент</a:t>
            </a:r>
            <a:r>
              <a:rPr lang="ru-RU" sz="1400" kern="0" dirty="0">
                <a:solidFill>
                  <a:srgbClr val="3C230A"/>
                </a:solidFill>
                <a:latin typeface="Times New Roman"/>
              </a:rPr>
              <a:t> (п. </a:t>
            </a:r>
            <a:r>
              <a:rPr lang="ru-RU" sz="1400" kern="0" dirty="0" smtClean="0">
                <a:solidFill>
                  <a:srgbClr val="3C230A"/>
                </a:solidFill>
                <a:latin typeface="Times New Roman"/>
              </a:rPr>
              <a:t>8 </a:t>
            </a:r>
            <a:r>
              <a:rPr lang="ru-RU" sz="1400" kern="0" dirty="0">
                <a:solidFill>
                  <a:srgbClr val="3C230A"/>
                </a:solidFill>
                <a:latin typeface="Times New Roman"/>
              </a:rPr>
              <a:t>Приложения 1</a:t>
            </a:r>
            <a:r>
              <a:rPr lang="ru-RU" sz="1400" kern="0" dirty="0" smtClean="0">
                <a:solidFill>
                  <a:srgbClr val="3C230A"/>
                </a:solidFill>
                <a:latin typeface="Times New Roman"/>
              </a:rPr>
              <a:t>). Напр., </a:t>
            </a:r>
            <a:r>
              <a:rPr lang="de-DE" sz="1400" kern="0" dirty="0" err="1" smtClean="0">
                <a:solidFill>
                  <a:srgbClr val="3C230A"/>
                </a:solidFill>
                <a:latin typeface="Times New Roman"/>
              </a:rPr>
              <a:t>Associação</a:t>
            </a:r>
            <a:r>
              <a:rPr lang="de-DE" sz="1400" kern="0" dirty="0" smtClean="0">
                <a:solidFill>
                  <a:srgbClr val="3C230A"/>
                </a:solidFill>
                <a:latin typeface="Times New Roman"/>
              </a:rPr>
              <a:t> </a:t>
            </a:r>
            <a:r>
              <a:rPr lang="de-DE" sz="1400" kern="0" dirty="0" err="1" smtClean="0">
                <a:solidFill>
                  <a:srgbClr val="3C230A"/>
                </a:solidFill>
                <a:latin typeface="Times New Roman"/>
              </a:rPr>
              <a:t>Brasileira</a:t>
            </a:r>
            <a:r>
              <a:rPr lang="de-DE" sz="1400" kern="0" dirty="0" smtClean="0">
                <a:solidFill>
                  <a:srgbClr val="3C230A"/>
                </a:solidFill>
                <a:latin typeface="Times New Roman"/>
              </a:rPr>
              <a:t> de Normas </a:t>
            </a:r>
            <a:r>
              <a:rPr lang="de-DE" sz="1400" kern="0" dirty="0" err="1" smtClean="0">
                <a:solidFill>
                  <a:srgbClr val="3C230A"/>
                </a:solidFill>
                <a:latin typeface="Times New Roman"/>
              </a:rPr>
              <a:t>Técnicas</a:t>
            </a:r>
            <a:r>
              <a:rPr lang="de-DE" sz="1400" kern="0" dirty="0" smtClean="0">
                <a:solidFill>
                  <a:srgbClr val="3C230A"/>
                </a:solidFill>
                <a:latin typeface="Times New Roman"/>
              </a:rPr>
              <a:t> </a:t>
            </a:r>
            <a:r>
              <a:rPr lang="de-DE" sz="1400" kern="0" dirty="0">
                <a:solidFill>
                  <a:srgbClr val="3C230A"/>
                </a:solidFill>
                <a:latin typeface="Times New Roman"/>
              </a:rPr>
              <a:t>(</a:t>
            </a:r>
            <a:r>
              <a:rPr lang="de-DE" sz="1400" kern="0" dirty="0" err="1" smtClean="0">
                <a:solidFill>
                  <a:srgbClr val="3C230A"/>
                </a:solidFill>
                <a:latin typeface="Times New Roman"/>
              </a:rPr>
              <a:t>ABNT</a:t>
            </a:r>
            <a:r>
              <a:rPr lang="en-US" sz="1400" kern="0" dirty="0" smtClean="0">
                <a:solidFill>
                  <a:srgbClr val="3C230A"/>
                </a:solidFill>
                <a:latin typeface="Times New Roman"/>
              </a:rPr>
              <a:t>), American National Standards Institute (ANSI), European Committee for Standardization (CEN).</a:t>
            </a:r>
          </a:p>
          <a:p>
            <a:pPr algn="just" defTabSz="457200">
              <a:buFont typeface="Arial"/>
            </a:pPr>
            <a:r>
              <a:rPr lang="ru-RU" sz="1400" kern="0" dirty="0" smtClean="0">
                <a:solidFill>
                  <a:srgbClr val="3C230A"/>
                </a:solidFill>
                <a:latin typeface="Times New Roman"/>
              </a:rPr>
              <a:t>Ст.</a:t>
            </a:r>
            <a:r>
              <a:rPr lang="en-US" sz="1400" kern="0" dirty="0" smtClean="0">
                <a:solidFill>
                  <a:srgbClr val="3C230A"/>
                </a:solidFill>
                <a:latin typeface="Times New Roman"/>
              </a:rPr>
              <a:t> 3 (</a:t>
            </a:r>
            <a:r>
              <a:rPr lang="ru-RU" sz="1400" kern="0" dirty="0" err="1" smtClean="0">
                <a:solidFill>
                  <a:srgbClr val="3C230A"/>
                </a:solidFill>
                <a:latin typeface="Times New Roman"/>
              </a:rPr>
              <a:t>кас</a:t>
            </a:r>
            <a:r>
              <a:rPr lang="ru-RU" sz="1400" kern="0" dirty="0" smtClean="0">
                <a:solidFill>
                  <a:srgbClr val="3C230A"/>
                </a:solidFill>
                <a:latin typeface="Times New Roman"/>
              </a:rPr>
              <a:t>. </a:t>
            </a:r>
            <a:r>
              <a:rPr lang="ru-RU" sz="1400" kern="0" dirty="0" err="1" smtClean="0">
                <a:solidFill>
                  <a:srgbClr val="3C230A"/>
                </a:solidFill>
                <a:latin typeface="Times New Roman"/>
              </a:rPr>
              <a:t>техрегламентов</a:t>
            </a:r>
            <a:r>
              <a:rPr lang="ru-RU" sz="1400" kern="0" dirty="0" smtClean="0">
                <a:solidFill>
                  <a:srgbClr val="3C230A"/>
                </a:solidFill>
                <a:latin typeface="Times New Roman"/>
              </a:rPr>
              <a:t>), Приложение </a:t>
            </a:r>
            <a:r>
              <a:rPr lang="ru-RU" sz="1400" kern="0" dirty="0" err="1" smtClean="0">
                <a:solidFill>
                  <a:srgbClr val="3C230A"/>
                </a:solidFill>
                <a:latin typeface="Times New Roman"/>
              </a:rPr>
              <a:t>3.В</a:t>
            </a:r>
            <a:r>
              <a:rPr lang="ru-RU" sz="1400" kern="0" dirty="0" smtClean="0">
                <a:solidFill>
                  <a:srgbClr val="3C230A"/>
                </a:solidFill>
                <a:latin typeface="Times New Roman"/>
              </a:rPr>
              <a:t> (</a:t>
            </a:r>
            <a:r>
              <a:rPr lang="ru-RU" sz="1400" kern="0" dirty="0" err="1" smtClean="0">
                <a:solidFill>
                  <a:srgbClr val="3C230A"/>
                </a:solidFill>
                <a:latin typeface="Times New Roman"/>
              </a:rPr>
              <a:t>кас</a:t>
            </a:r>
            <a:r>
              <a:rPr lang="ru-RU" sz="1400" kern="0" dirty="0" smtClean="0">
                <a:solidFill>
                  <a:srgbClr val="3C230A"/>
                </a:solidFill>
                <a:latin typeface="Times New Roman"/>
              </a:rPr>
              <a:t>. Стандартов) и ст. 7 и 8 (</a:t>
            </a:r>
            <a:r>
              <a:rPr lang="ru-RU" sz="1400" kern="0" dirty="0" err="1" smtClean="0">
                <a:solidFill>
                  <a:srgbClr val="3C230A"/>
                </a:solidFill>
                <a:latin typeface="Times New Roman"/>
              </a:rPr>
              <a:t>кас</a:t>
            </a:r>
            <a:r>
              <a:rPr lang="ru-RU" sz="1400" kern="0" dirty="0" smtClean="0">
                <a:solidFill>
                  <a:srgbClr val="3C230A"/>
                </a:solidFill>
                <a:latin typeface="Times New Roman"/>
              </a:rPr>
              <a:t>. </a:t>
            </a:r>
            <a:r>
              <a:rPr lang="ru-RU" sz="1400" kern="0" dirty="0" err="1" smtClean="0">
                <a:solidFill>
                  <a:srgbClr val="3C230A"/>
                </a:solidFill>
                <a:latin typeface="Times New Roman"/>
              </a:rPr>
              <a:t>ПОС</a:t>
            </a:r>
            <a:r>
              <a:rPr lang="ru-RU" sz="1400" kern="0" dirty="0" smtClean="0">
                <a:solidFill>
                  <a:srgbClr val="3C230A"/>
                </a:solidFill>
                <a:latin typeface="Times New Roman"/>
              </a:rPr>
              <a:t>): члены ВТО принимают </a:t>
            </a:r>
            <a:r>
              <a:rPr lang="ru-RU" sz="1400" kern="0" dirty="0">
                <a:solidFill>
                  <a:srgbClr val="3C230A"/>
                </a:solidFill>
                <a:latin typeface="Times New Roman"/>
              </a:rPr>
              <a:t>такие доступные им разумные меры, </a:t>
            </a:r>
            <a:r>
              <a:rPr lang="ru-RU" sz="1400" kern="0" dirty="0" smtClean="0">
                <a:solidFill>
                  <a:srgbClr val="3C230A"/>
                </a:solidFill>
                <a:latin typeface="Times New Roman"/>
              </a:rPr>
              <a:t>обеспечивающие, чтобы местные и неправительственные органы соблюдали Соглашения о </a:t>
            </a:r>
            <a:r>
              <a:rPr lang="ru-RU" sz="1400" kern="0" dirty="0" err="1" smtClean="0">
                <a:solidFill>
                  <a:srgbClr val="3C230A"/>
                </a:solidFill>
                <a:latin typeface="Times New Roman"/>
              </a:rPr>
              <a:t>ТБТ</a:t>
            </a:r>
            <a:r>
              <a:rPr lang="ru-RU" sz="1400" kern="0" dirty="0" smtClean="0">
                <a:solidFill>
                  <a:srgbClr val="3C230A"/>
                </a:solidFill>
                <a:latin typeface="Times New Roman"/>
              </a:rPr>
              <a:t>, и обязаны воздерживаться от принятия таких мер, которые бы поощряли действия </a:t>
            </a:r>
            <a:r>
              <a:rPr lang="ru-RU" sz="1400" kern="0" dirty="0" err="1" smtClean="0">
                <a:solidFill>
                  <a:srgbClr val="3C230A"/>
                </a:solidFill>
                <a:latin typeface="Times New Roman"/>
              </a:rPr>
              <a:t>местн</a:t>
            </a:r>
            <a:r>
              <a:rPr lang="ru-RU" sz="1400" kern="0" dirty="0" smtClean="0">
                <a:solidFill>
                  <a:srgbClr val="3C230A"/>
                </a:solidFill>
                <a:latin typeface="Times New Roman"/>
              </a:rPr>
              <a:t>. и </a:t>
            </a:r>
            <a:r>
              <a:rPr lang="ru-RU" sz="1400" kern="0" dirty="0" err="1" smtClean="0">
                <a:solidFill>
                  <a:srgbClr val="3C230A"/>
                </a:solidFill>
                <a:latin typeface="Times New Roman"/>
              </a:rPr>
              <a:t>неправит</a:t>
            </a:r>
            <a:r>
              <a:rPr lang="ru-RU" sz="1400" kern="0" dirty="0" smtClean="0">
                <a:solidFill>
                  <a:srgbClr val="3C230A"/>
                </a:solidFill>
                <a:latin typeface="Times New Roman"/>
              </a:rPr>
              <a:t>. Органов, не соответствующие Соглашению о </a:t>
            </a:r>
            <a:r>
              <a:rPr lang="ru-RU" sz="1400" kern="0" dirty="0" err="1" smtClean="0">
                <a:solidFill>
                  <a:srgbClr val="3C230A"/>
                </a:solidFill>
                <a:latin typeface="Times New Roman"/>
              </a:rPr>
              <a:t>ТБТ</a:t>
            </a:r>
            <a:r>
              <a:rPr lang="ru-RU" sz="1400" kern="0" dirty="0" smtClean="0">
                <a:solidFill>
                  <a:srgbClr val="3C230A"/>
                </a:solidFill>
                <a:latin typeface="Times New Roman"/>
              </a:rPr>
              <a:t>.</a:t>
            </a:r>
          </a:p>
          <a:p>
            <a:pPr algn="just" defTabSz="457200">
              <a:buFont typeface="Arial"/>
            </a:pPr>
            <a:r>
              <a:rPr lang="ru-RU" sz="1400" kern="0" dirty="0" smtClean="0">
                <a:solidFill>
                  <a:srgbClr val="3C230A"/>
                </a:solidFill>
                <a:latin typeface="Times New Roman"/>
              </a:rPr>
              <a:t>Эти обязательства могут быть особенно важными в свете возрастающего влияния стандартов, разработанных частным сектором, на международную торговлю, т.е. стандартов, разработанных неправительственными организациями (напр., </a:t>
            </a:r>
            <a:r>
              <a:rPr lang="en-US" sz="1400" kern="0" dirty="0" smtClean="0">
                <a:solidFill>
                  <a:srgbClr val="3C230A"/>
                </a:solidFill>
                <a:latin typeface="Times New Roman"/>
              </a:rPr>
              <a:t>Forest Stewardship Council, </a:t>
            </a:r>
            <a:r>
              <a:rPr lang="en-US" sz="1400" kern="0" dirty="0" err="1" smtClean="0">
                <a:solidFill>
                  <a:srgbClr val="3C230A"/>
                </a:solidFill>
                <a:latin typeface="Times New Roman"/>
              </a:rPr>
              <a:t>FSC</a:t>
            </a:r>
            <a:r>
              <a:rPr lang="en-US" sz="1400" kern="0" dirty="0" smtClean="0">
                <a:solidFill>
                  <a:srgbClr val="3C230A"/>
                </a:solidFill>
                <a:latin typeface="Times New Roman"/>
              </a:rPr>
              <a:t>)</a:t>
            </a:r>
            <a:r>
              <a:rPr lang="ru-RU" sz="1400" kern="0" dirty="0" smtClean="0">
                <a:solidFill>
                  <a:srgbClr val="3C230A"/>
                </a:solidFill>
                <a:latin typeface="Times New Roman"/>
              </a:rPr>
              <a:t> или коммерческими предприятиями (напр., </a:t>
            </a:r>
            <a:r>
              <a:rPr lang="de-DE" sz="1400" kern="0" dirty="0" err="1" smtClean="0">
                <a:solidFill>
                  <a:srgbClr val="3C230A"/>
                </a:solidFill>
                <a:latin typeface="Times New Roman"/>
              </a:rPr>
              <a:t>Tesco</a:t>
            </a:r>
            <a:r>
              <a:rPr lang="ru-RU" sz="1400" kern="0" dirty="0" smtClean="0">
                <a:solidFill>
                  <a:srgbClr val="3C230A"/>
                </a:solidFill>
                <a:latin typeface="Times New Roman"/>
              </a:rPr>
              <a:t>, кот. предписывает минимальные стандарты труда своим поставщикам из Китая, Индии и Бангладеш). Но: являются ли эти неправительственные организации, а тем более коммерческие предприятия теми «неправительственными органами», о которых говорится в Соглашении о </a:t>
            </a:r>
            <a:r>
              <a:rPr lang="ru-RU" sz="1400" kern="0" dirty="0" err="1" smtClean="0">
                <a:solidFill>
                  <a:srgbClr val="3C230A"/>
                </a:solidFill>
                <a:latin typeface="Times New Roman"/>
              </a:rPr>
              <a:t>ТБТ</a:t>
            </a:r>
            <a:r>
              <a:rPr lang="ru-RU" sz="1400" kern="0" dirty="0" smtClean="0">
                <a:solidFill>
                  <a:srgbClr val="3C230A"/>
                </a:solidFill>
                <a:latin typeface="Times New Roman"/>
              </a:rPr>
              <a:t>?</a:t>
            </a:r>
          </a:p>
          <a:p>
            <a:pPr algn="just" defTabSz="457200">
              <a:buFont typeface="Arial"/>
            </a:pPr>
            <a:endParaRPr lang="ru-RU" sz="1800" kern="0" dirty="0">
              <a:solidFill>
                <a:srgbClr val="3C230A"/>
              </a:solidFill>
              <a:latin typeface="Times New Roman"/>
            </a:endParaRPr>
          </a:p>
        </p:txBody>
      </p:sp>
      <p:sp>
        <p:nvSpPr>
          <p:cNvPr id="5" name="Slide Number Placeholder 4"/>
          <p:cNvSpPr>
            <a:spLocks noGrp="1"/>
          </p:cNvSpPr>
          <p:nvPr>
            <p:ph type="sldNum" sz="quarter" idx="12"/>
          </p:nvPr>
        </p:nvSpPr>
        <p:spPr/>
        <p:txBody>
          <a:bodyPr/>
          <a:lstStyle/>
          <a:p>
            <a:fld id="{D6B5C6E0-1DA3-4D5F-BBB9-FE86C9799D92}" type="slidenum">
              <a:rPr lang="en-US" smtClean="0"/>
              <a:t>9</a:t>
            </a:fld>
            <a:endParaRPr lang="en-US"/>
          </a:p>
        </p:txBody>
      </p:sp>
      <p:pic>
        <p:nvPicPr>
          <p:cNvPr id="7" name="Picture 2"/>
          <p:cNvPicPr>
            <a:picLocks noChangeAspect="1" noChangeArrowheads="1"/>
          </p:cNvPicPr>
          <p:nvPr/>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76211" y="914400"/>
            <a:ext cx="879157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90908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7867</Words>
  <Application>Microsoft Office PowerPoint</Application>
  <PresentationFormat>Экран (4:3)</PresentationFormat>
  <Paragraphs>229</Paragraphs>
  <Slides>23</Slides>
  <Notes>2</Notes>
  <HiddenSlides>0</HiddenSlides>
  <MMClips>0</MMClips>
  <ScaleCrop>false</ScaleCrop>
  <HeadingPairs>
    <vt:vector size="4" baseType="variant">
      <vt:variant>
        <vt:lpstr>Тема</vt:lpstr>
      </vt:variant>
      <vt:variant>
        <vt:i4>3</vt:i4>
      </vt:variant>
      <vt:variant>
        <vt:lpstr>Заголовки слайдов</vt:lpstr>
      </vt:variant>
      <vt:variant>
        <vt:i4>23</vt:i4>
      </vt:variant>
    </vt:vector>
  </HeadingPairs>
  <TitlesOfParts>
    <vt:vector size="26" baseType="lpstr">
      <vt:lpstr>Office Theme</vt:lpstr>
      <vt:lpstr>1_Office Theme</vt:lpstr>
      <vt:lpstr>2_Office Theme</vt:lpstr>
      <vt:lpstr>Презентация PowerPoint</vt:lpstr>
      <vt:lpstr>Содержание</vt:lpstr>
      <vt:lpstr>Введение</vt:lpstr>
      <vt:lpstr>Сфера применения Соглашения о ТБТ</vt:lpstr>
      <vt:lpstr>Меры, к которым применяется Соглашение о ТБТ</vt:lpstr>
      <vt:lpstr>Является ли мера техрегламентом?</vt:lpstr>
      <vt:lpstr>Является ли мера техрегламентом (2)?</vt:lpstr>
      <vt:lpstr>Является ли мера техрегламентом (3)?</vt:lpstr>
      <vt:lpstr>К кому применяется Соглашение о ТБТ?</vt:lpstr>
      <vt:lpstr>Действие Соглашения о ТБТ во времени</vt:lpstr>
      <vt:lpstr>Соотношение с др. соглашениями</vt:lpstr>
      <vt:lpstr>Материально-правовые положения</vt:lpstr>
      <vt:lpstr>Какие товары являются «подобными»?</vt:lpstr>
      <vt:lpstr>Что такое «не менее благоприятное обращение»?</vt:lpstr>
      <vt:lpstr>Обяз-во не создавать препятствия торговле</vt:lpstr>
      <vt:lpstr>Ограничивает ли ТБТ торговлю?</vt:lpstr>
      <vt:lpstr>Законная цель</vt:lpstr>
      <vt:lpstr>«Не более ограничивающее, чем необходимо»</vt:lpstr>
      <vt:lpstr>Обяз-во основывать ТБТ на межд. стандартах</vt:lpstr>
      <vt:lpstr>«Используют в качестве основы»</vt:lpstr>
      <vt:lpstr>Прочие материально-правовые вопросы</vt:lpstr>
      <vt:lpstr>Специальное и дифференцированное обращение</vt:lpstr>
      <vt:lpstr>Институциональные положения Соглашения о ТБТ</vt:lpstr>
    </vt:vector>
  </TitlesOfParts>
  <Company>King &amp; Spalding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круглый стол «Год России во Всемирной Торговой Организации» Рачков Илья Витальевич, доцент кафедры международного права МГИМО (У) МИД России, кандидат юридических наук  Разрешение споров в рамках ВТО</dc:title>
  <dc:creator>K&amp;S Author</dc:creator>
  <cp:lastModifiedBy>XSAQ</cp:lastModifiedBy>
  <cp:revision>2</cp:revision>
  <dcterms:created xsi:type="dcterms:W3CDTF">2015-10-02T10:12:23Z</dcterms:created>
  <dcterms:modified xsi:type="dcterms:W3CDTF">2021-03-01T09:26:06Z</dcterms:modified>
  <cp:version>0</cp:version>
</cp:coreProperties>
</file>